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8" r:id="rId3"/>
    <p:sldId id="259" r:id="rId4"/>
    <p:sldId id="260" r:id="rId5"/>
    <p:sldId id="257" r:id="rId6"/>
    <p:sldId id="262" r:id="rId7"/>
    <p:sldId id="263" r:id="rId8"/>
    <p:sldId id="261" r:id="rId9"/>
    <p:sldId id="264" r:id="rId10"/>
    <p:sldId id="265" r:id="rId11"/>
    <p:sldId id="266" r:id="rId12"/>
    <p:sldId id="267" r:id="rId13"/>
  </p:sldIdLst>
  <p:sldSz cx="9144000" cy="5143500" type="screen16x9"/>
  <p:notesSz cx="6797675" cy="9926638"/>
  <p:embeddedFontLst>
    <p:embeddedFont>
      <p:font typeface="Economica" panose="020B0604020202020204" charset="0"/>
      <p:regular r:id="rId15"/>
      <p:bold r:id="rId16"/>
      <p:italic r:id="rId17"/>
      <p:boldItalic r:id="rId18"/>
    </p:embeddedFont>
    <p:embeddedFont>
      <p:font typeface="Open Sans"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ma" initials="A" lastIdx="1" clrIdx="0">
    <p:extLst>
      <p:ext uri="{19B8F6BF-5375-455C-9EA6-DF929625EA0E}">
        <p15:presenceInfo xmlns:p15="http://schemas.microsoft.com/office/powerpoint/2012/main" userId="Al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96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h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istinomjer.ba/vrsnjacko-nasilje-u-bih-u-porastu-je-li-sistem-zakazao/"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801815" y="985173"/>
            <a:ext cx="3541835" cy="1860897"/>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bs-Latn-BA"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RADIONICA</a:t>
            </a:r>
            <a:r>
              <a:rPr lang="bs-Latn-BA"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bs-Latn-BA"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s-Latn-BA"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„Prevencija vršnjačkog nasilja u svrhu izgradnje pozitivnog mira“</a:t>
            </a:r>
            <a:endParaRPr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3" name="Google Shape;63;p13"/>
          <p:cNvSpPr txBox="1">
            <a:spLocks noGrp="1"/>
          </p:cNvSpPr>
          <p:nvPr>
            <p:ph type="subTitle" idx="1"/>
          </p:nvPr>
        </p:nvSpPr>
        <p:spPr>
          <a:xfrm>
            <a:off x="2711302" y="3669322"/>
            <a:ext cx="3387997" cy="750277"/>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bs-Latn-BA"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Alma </a:t>
            </a:r>
            <a:r>
              <a:rPr lang="bs-Latn-BA"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Ahmethodžić</a:t>
            </a:r>
            <a:r>
              <a:rPr lang="bs-Latn-BA"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mr.</a:t>
            </a:r>
          </a:p>
        </p:txBody>
      </p:sp>
      <p:pic>
        <p:nvPicPr>
          <p:cNvPr id="2" name="Slika 1">
            <a:extLst>
              <a:ext uri="{FF2B5EF4-FFF2-40B4-BE49-F238E27FC236}">
                <a16:creationId xmlns:a16="http://schemas.microsoft.com/office/drawing/2014/main" id="{E4C0139B-8294-4199-D500-5F478A31BC1A}"/>
              </a:ext>
            </a:extLst>
          </p:cNvPr>
          <p:cNvPicPr>
            <a:picLocks noChangeAspect="1"/>
          </p:cNvPicPr>
          <p:nvPr/>
        </p:nvPicPr>
        <p:blipFill>
          <a:blip r:embed="rId3"/>
          <a:stretch>
            <a:fillRect/>
          </a:stretch>
        </p:blipFill>
        <p:spPr>
          <a:xfrm>
            <a:off x="3801743" y="389576"/>
            <a:ext cx="1207113" cy="6686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1FF756-6200-DC62-D89A-270C68AE0FE5}"/>
              </a:ext>
            </a:extLst>
          </p:cNvPr>
          <p:cNvSpPr>
            <a:spLocks noGrp="1"/>
          </p:cNvSpPr>
          <p:nvPr>
            <p:ph type="title"/>
          </p:nvPr>
        </p:nvSpPr>
        <p:spPr>
          <a:xfrm>
            <a:off x="311700" y="148625"/>
            <a:ext cx="8832300" cy="857216"/>
          </a:xfrm>
        </p:spPr>
        <p:txBody>
          <a:bodyPr>
            <a:noAutofit/>
          </a:bodyPr>
          <a:lstStyle/>
          <a:p>
            <a:pPr algn="ctr"/>
            <a:r>
              <a:rPr lang="bs-Latn-BA"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ZNAČAJ ASERTIVNE KOMUNIKACIJE U IZGRADNJI KVALITETNIH MEĐULJUDSKIH ODNOSA</a:t>
            </a:r>
          </a:p>
        </p:txBody>
      </p:sp>
      <p:sp>
        <p:nvSpPr>
          <p:cNvPr id="3" name="Rezervirano mjesto teksta 2">
            <a:extLst>
              <a:ext uri="{FF2B5EF4-FFF2-40B4-BE49-F238E27FC236}">
                <a16:creationId xmlns:a16="http://schemas.microsoft.com/office/drawing/2014/main" id="{9417927F-C55F-5A49-6178-88C28E052D07}"/>
              </a:ext>
            </a:extLst>
          </p:cNvPr>
          <p:cNvSpPr>
            <a:spLocks noGrp="1"/>
          </p:cNvSpPr>
          <p:nvPr>
            <p:ph type="body" idx="1"/>
          </p:nvPr>
        </p:nvSpPr>
        <p:spPr/>
        <p:txBody>
          <a:bodyPr/>
          <a:lstStyle/>
          <a:p>
            <a:endParaRPr lang="bs-Latn-BA" dirty="0"/>
          </a:p>
          <a:p>
            <a:endParaRPr lang="bs-Latn-BA" dirty="0"/>
          </a:p>
        </p:txBody>
      </p:sp>
      <p:sp>
        <p:nvSpPr>
          <p:cNvPr id="4" name="Rezervirano mjesto teksta 3">
            <a:extLst>
              <a:ext uri="{FF2B5EF4-FFF2-40B4-BE49-F238E27FC236}">
                <a16:creationId xmlns:a16="http://schemas.microsoft.com/office/drawing/2014/main" id="{E8C140CF-CBA3-CC79-3B45-4C6B7C430D0F}"/>
              </a:ext>
            </a:extLst>
          </p:cNvPr>
          <p:cNvSpPr>
            <a:spLocks noGrp="1"/>
          </p:cNvSpPr>
          <p:nvPr>
            <p:ph type="body" idx="2"/>
          </p:nvPr>
        </p:nvSpPr>
        <p:spPr>
          <a:xfrm>
            <a:off x="4423410" y="1225225"/>
            <a:ext cx="4408890" cy="3634478"/>
          </a:xfrm>
        </p:spPr>
        <p:txBody>
          <a:bodyPr>
            <a:noAutofit/>
          </a:bodyPr>
          <a:lstStyle/>
          <a:p>
            <a:pPr marL="0" marR="0" lvl="0" indent="0" algn="just" defTabSz="457200" rtl="0" eaLnBrk="1" fontAlgn="auto" latinLnBrk="0" hangingPunct="1">
              <a:lnSpc>
                <a:spcPct val="100000"/>
              </a:lnSpc>
              <a:spcBef>
                <a:spcPts val="1000"/>
              </a:spcBef>
              <a:spcAft>
                <a:spcPts val="0"/>
              </a:spcAft>
              <a:buClr>
                <a:srgbClr val="418AB3"/>
              </a:buClr>
              <a:buSzTx/>
              <a:buNone/>
              <a:tabLst/>
              <a:defRPr/>
            </a:pP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Pristup nenasilne komunikacije je osmislio američki psiholog i aktivista dr. </a:t>
            </a:r>
            <a:r>
              <a:rPr lang="bs-Latn-BA"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Marshall</a:t>
            </a: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 </a:t>
            </a:r>
            <a:r>
              <a:rPr lang="bs-Latn-BA"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Rosenberg</a:t>
            </a: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s-Latn-BA"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„Nenasilna komunikacija: jezik života“  </a:t>
            </a: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60-tih godina XX stoljeća. Njegov rad u ovom području proistekao je iz težnje da pronađe način efikasnijeg razvoja vještina izgradnje mira u konfliktnim područjima te je osnovao i </a:t>
            </a:r>
            <a:r>
              <a:rPr lang="bs-Latn-BA"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Center</a:t>
            </a: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s-Latn-BA"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t>
            </a: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s-Latn-BA"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Nonviolent</a:t>
            </a: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s-Latn-BA"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Communication</a:t>
            </a: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međunarodnu organizaciju koja je danas aktivna u 65 zemalja.</a:t>
            </a:r>
          </a:p>
          <a:p>
            <a:pPr marL="285750" marR="0" lvl="0" indent="-285750" algn="just" defTabSz="457200" rtl="0" eaLnBrk="1" fontAlgn="auto" latinLnBrk="0" hangingPunct="1">
              <a:lnSpc>
                <a:spcPct val="100000"/>
              </a:lnSpc>
              <a:spcBef>
                <a:spcPts val="1000"/>
              </a:spcBef>
              <a:spcAft>
                <a:spcPts val="0"/>
              </a:spcAft>
              <a:buClr>
                <a:srgbClr val="418AB3"/>
              </a:buClr>
              <a:buSzTx/>
              <a:buFont typeface="Wingdings" panose="05000000000000000000" pitchFamily="2" charset="2"/>
              <a:buChar char="ü"/>
              <a:tabLst/>
              <a:defRPr/>
            </a:pP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Nenasilje je stoga prirodno ljudsko stanje, a nasilnim </a:t>
            </a:r>
            <a:r>
              <a:rPr lang="bs-Latn-BA"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ponašanjem</a:t>
            </a: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čovjek gubi svoja humana obilježja i time primarno najviše šteti samome sebi. </a:t>
            </a:r>
          </a:p>
        </p:txBody>
      </p:sp>
      <p:pic>
        <p:nvPicPr>
          <p:cNvPr id="5" name="Slika 4">
            <a:extLst>
              <a:ext uri="{FF2B5EF4-FFF2-40B4-BE49-F238E27FC236}">
                <a16:creationId xmlns:a16="http://schemas.microsoft.com/office/drawing/2014/main" id="{4E19E293-AFA0-C5C1-8C0A-F8F42573C79A}"/>
              </a:ext>
            </a:extLst>
          </p:cNvPr>
          <p:cNvPicPr>
            <a:picLocks noChangeAspect="1"/>
          </p:cNvPicPr>
          <p:nvPr/>
        </p:nvPicPr>
        <p:blipFill>
          <a:blip r:embed="rId2"/>
          <a:stretch>
            <a:fillRect/>
          </a:stretch>
        </p:blipFill>
        <p:spPr>
          <a:xfrm>
            <a:off x="311700" y="1005841"/>
            <a:ext cx="4359880" cy="2273463"/>
          </a:xfrm>
          <a:prstGeom prst="rect">
            <a:avLst/>
          </a:prstGeom>
        </p:spPr>
      </p:pic>
      <p:pic>
        <p:nvPicPr>
          <p:cNvPr id="6" name="Slika 5">
            <a:extLst>
              <a:ext uri="{FF2B5EF4-FFF2-40B4-BE49-F238E27FC236}">
                <a16:creationId xmlns:a16="http://schemas.microsoft.com/office/drawing/2014/main" id="{BCD05F70-B9C6-28B8-EA69-D2D8A0AAD02E}"/>
              </a:ext>
            </a:extLst>
          </p:cNvPr>
          <p:cNvPicPr>
            <a:picLocks noChangeAspect="1"/>
          </p:cNvPicPr>
          <p:nvPr/>
        </p:nvPicPr>
        <p:blipFill rotWithShape="1">
          <a:blip r:embed="rId3"/>
          <a:srcRect l="4152" t="11993" r="6608" b="10560"/>
          <a:stretch/>
        </p:blipFill>
        <p:spPr>
          <a:xfrm>
            <a:off x="422911" y="3154417"/>
            <a:ext cx="3888690" cy="1705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047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1FF756-6200-DC62-D89A-270C68AE0FE5}"/>
              </a:ext>
            </a:extLst>
          </p:cNvPr>
          <p:cNvSpPr>
            <a:spLocks noGrp="1"/>
          </p:cNvSpPr>
          <p:nvPr>
            <p:ph type="title"/>
          </p:nvPr>
        </p:nvSpPr>
        <p:spPr>
          <a:xfrm>
            <a:off x="311700" y="148625"/>
            <a:ext cx="8832300" cy="415650"/>
          </a:xfrm>
        </p:spPr>
        <p:txBody>
          <a:bodyPr>
            <a:noAutofit/>
          </a:bodyPr>
          <a:lstStyle/>
          <a:p>
            <a:pPr algn="ctr"/>
            <a:r>
              <a:rPr lang="bs-Latn-B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PORUKA SVIMA! </a:t>
            </a:r>
          </a:p>
        </p:txBody>
      </p:sp>
      <p:sp>
        <p:nvSpPr>
          <p:cNvPr id="3" name="Rezervirano mjesto teksta 2">
            <a:extLst>
              <a:ext uri="{FF2B5EF4-FFF2-40B4-BE49-F238E27FC236}">
                <a16:creationId xmlns:a16="http://schemas.microsoft.com/office/drawing/2014/main" id="{9417927F-C55F-5A49-6178-88C28E052D07}"/>
              </a:ext>
            </a:extLst>
          </p:cNvPr>
          <p:cNvSpPr>
            <a:spLocks noGrp="1"/>
          </p:cNvSpPr>
          <p:nvPr>
            <p:ph type="body" idx="1"/>
          </p:nvPr>
        </p:nvSpPr>
        <p:spPr/>
        <p:txBody>
          <a:bodyPr/>
          <a:lstStyle/>
          <a:p>
            <a:endParaRPr lang="bs-Latn-BA" dirty="0"/>
          </a:p>
          <a:p>
            <a:endParaRPr lang="bs-Latn-BA" dirty="0"/>
          </a:p>
        </p:txBody>
      </p:sp>
      <p:sp>
        <p:nvSpPr>
          <p:cNvPr id="4" name="Rezervirano mjesto teksta 3">
            <a:extLst>
              <a:ext uri="{FF2B5EF4-FFF2-40B4-BE49-F238E27FC236}">
                <a16:creationId xmlns:a16="http://schemas.microsoft.com/office/drawing/2014/main" id="{E8C140CF-CBA3-CC79-3B45-4C6B7C430D0F}"/>
              </a:ext>
            </a:extLst>
          </p:cNvPr>
          <p:cNvSpPr>
            <a:spLocks noGrp="1"/>
          </p:cNvSpPr>
          <p:nvPr>
            <p:ph type="body" idx="2"/>
          </p:nvPr>
        </p:nvSpPr>
        <p:spPr>
          <a:xfrm>
            <a:off x="311700" y="468630"/>
            <a:ext cx="8520600" cy="4880610"/>
          </a:xfrm>
        </p:spPr>
        <p:txBody>
          <a:bodyPr>
            <a:normAutofit/>
          </a:bodyPr>
          <a:lstStyle/>
          <a:p>
            <a:pPr algn="just"/>
            <a:r>
              <a:rPr lang="bs-Latn-BA" sz="16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„Intelektualac je čovjek koji dovodi u pitanje postojeće poretke, koji vrši radikalnu kritiku postojećeg stanja po principu „pozitivna moć negativnog mišljenja“. Dakle, posao intelektualca je da negativno misli, a to negativno mišljenje o stvarnosti u sebi uvijek ima klicu pozitivne moći. On naprosto želi blagovremeno djelovati na društvene promjene po cijenu gubitka vlastitog komoditeta, po cijenu toga da mu se mnoga vrata zatvore. Volio bih da ih ima više. Njihov način života i rada je po principu </a:t>
            </a:r>
            <a:r>
              <a:rPr lang="bs-Latn-BA" sz="16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obadovog</a:t>
            </a:r>
            <a:r>
              <a:rPr lang="bs-Latn-BA" sz="16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efekta: stalno ubadati vlast, kritizirati je, s nadom da će se kad-tad pojaviti odgovorni ljudi, koji će zbiljski raditi na promijeni stanja sa sljedećom idejom: Ja sam političar, javni djelatnik, ovo je jedna od najvažnijih i </a:t>
            </a:r>
            <a:r>
              <a:rPr lang="bs-Latn-BA" sz="16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najodogovornijih</a:t>
            </a:r>
            <a:r>
              <a:rPr lang="bs-Latn-BA" sz="16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profesija u svijetu i ja sam tu  da bih svojoj zajednici donio boljitak.“</a:t>
            </a:r>
            <a:r>
              <a:rPr lang="bs-Latn-BA" sz="16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Nerzuk</a:t>
            </a:r>
            <a:r>
              <a:rPr lang="bs-Latn-BA" sz="16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s-Latn-BA" sz="16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Ćurak</a:t>
            </a:r>
            <a:r>
              <a:rPr lang="bs-Latn-BA" sz="16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„Rasprava o miru i  nasilju“ </a:t>
            </a:r>
          </a:p>
          <a:p>
            <a:pPr algn="just"/>
            <a:endParaRPr lang="bs-Latn-BA" dirty="0"/>
          </a:p>
        </p:txBody>
      </p:sp>
      <p:pic>
        <p:nvPicPr>
          <p:cNvPr id="6" name="Slika 5">
            <a:extLst>
              <a:ext uri="{FF2B5EF4-FFF2-40B4-BE49-F238E27FC236}">
                <a16:creationId xmlns:a16="http://schemas.microsoft.com/office/drawing/2014/main" id="{D9F54D63-CC9F-04BC-8810-68472A95ABAF}"/>
              </a:ext>
            </a:extLst>
          </p:cNvPr>
          <p:cNvPicPr>
            <a:picLocks noChangeAspect="1"/>
          </p:cNvPicPr>
          <p:nvPr/>
        </p:nvPicPr>
        <p:blipFill rotWithShape="1">
          <a:blip r:embed="rId2"/>
          <a:srcRect r="13321"/>
          <a:stretch/>
        </p:blipFill>
        <p:spPr>
          <a:xfrm>
            <a:off x="4463874" y="3489615"/>
            <a:ext cx="1405384" cy="14096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365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1FF756-6200-DC62-D89A-270C68AE0FE5}"/>
              </a:ext>
            </a:extLst>
          </p:cNvPr>
          <p:cNvSpPr>
            <a:spLocks noGrp="1"/>
          </p:cNvSpPr>
          <p:nvPr>
            <p:ph type="title"/>
          </p:nvPr>
        </p:nvSpPr>
        <p:spPr>
          <a:xfrm>
            <a:off x="311700" y="148625"/>
            <a:ext cx="8832300" cy="857216"/>
          </a:xfrm>
        </p:spPr>
        <p:txBody>
          <a:bodyPr>
            <a:noAutofit/>
          </a:bodyPr>
          <a:lstStyle/>
          <a:p>
            <a:pPr algn="ctr"/>
            <a:r>
              <a:rPr lang="bs-Latn-B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HVALA NA PAŽNJI! </a:t>
            </a:r>
            <a:r>
              <a:rPr lang="bs-Latn-B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bs-Latn-B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zervirano mjesto teksta 2">
            <a:extLst>
              <a:ext uri="{FF2B5EF4-FFF2-40B4-BE49-F238E27FC236}">
                <a16:creationId xmlns:a16="http://schemas.microsoft.com/office/drawing/2014/main" id="{9417927F-C55F-5A49-6178-88C28E052D07}"/>
              </a:ext>
            </a:extLst>
          </p:cNvPr>
          <p:cNvSpPr>
            <a:spLocks noGrp="1"/>
          </p:cNvSpPr>
          <p:nvPr>
            <p:ph type="body" idx="1"/>
          </p:nvPr>
        </p:nvSpPr>
        <p:spPr/>
        <p:txBody>
          <a:bodyPr/>
          <a:lstStyle/>
          <a:p>
            <a:endParaRPr lang="bs-Latn-BA" dirty="0"/>
          </a:p>
          <a:p>
            <a:endParaRPr lang="bs-Latn-BA" dirty="0"/>
          </a:p>
        </p:txBody>
      </p:sp>
      <p:pic>
        <p:nvPicPr>
          <p:cNvPr id="5" name="Slika 4">
            <a:extLst>
              <a:ext uri="{FF2B5EF4-FFF2-40B4-BE49-F238E27FC236}">
                <a16:creationId xmlns:a16="http://schemas.microsoft.com/office/drawing/2014/main" id="{2A457843-9418-3FE6-0C8A-EB4A4F4D4AF5}"/>
              </a:ext>
            </a:extLst>
          </p:cNvPr>
          <p:cNvPicPr>
            <a:picLocks noChangeAspect="1"/>
          </p:cNvPicPr>
          <p:nvPr/>
        </p:nvPicPr>
        <p:blipFill>
          <a:blip r:embed="rId2"/>
          <a:stretch>
            <a:fillRect/>
          </a:stretch>
        </p:blipFill>
        <p:spPr>
          <a:xfrm>
            <a:off x="2704623" y="1830662"/>
            <a:ext cx="3734753" cy="2143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543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B06ACB-53A4-B31E-8A7F-B23F3BBBA61C}"/>
              </a:ext>
            </a:extLst>
          </p:cNvPr>
          <p:cNvSpPr>
            <a:spLocks noGrp="1"/>
          </p:cNvSpPr>
          <p:nvPr>
            <p:ph type="title"/>
          </p:nvPr>
        </p:nvSpPr>
        <p:spPr>
          <a:xfrm>
            <a:off x="311700" y="315925"/>
            <a:ext cx="8520600" cy="609905"/>
          </a:xfrm>
        </p:spPr>
        <p:txBody>
          <a:bodyPr>
            <a:normAutofit/>
          </a:bodyPr>
          <a:lstStyle/>
          <a:p>
            <a:pPr algn="ctr"/>
            <a:r>
              <a:rPr lang="bs-Latn-BA"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MIR-ZNAČAJA POZITIVNOG MIRA</a:t>
            </a:r>
          </a:p>
        </p:txBody>
      </p:sp>
      <p:sp>
        <p:nvSpPr>
          <p:cNvPr id="3" name="Rezervirano mjesto teksta 2">
            <a:extLst>
              <a:ext uri="{FF2B5EF4-FFF2-40B4-BE49-F238E27FC236}">
                <a16:creationId xmlns:a16="http://schemas.microsoft.com/office/drawing/2014/main" id="{35387B86-218F-CC96-0D2B-0471A33F2B9A}"/>
              </a:ext>
            </a:extLst>
          </p:cNvPr>
          <p:cNvSpPr>
            <a:spLocks noGrp="1"/>
          </p:cNvSpPr>
          <p:nvPr>
            <p:ph type="body" idx="1"/>
          </p:nvPr>
        </p:nvSpPr>
        <p:spPr>
          <a:xfrm>
            <a:off x="311700" y="925830"/>
            <a:ext cx="2610424" cy="3653395"/>
          </a:xfrm>
        </p:spPr>
        <p:txBody>
          <a:bodyPr/>
          <a:lstStyle/>
          <a:p>
            <a:pPr marL="139700" indent="0" algn="just">
              <a:buNone/>
            </a:pP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Johan Vincent </a:t>
            </a:r>
            <a:r>
              <a:rPr lang="bs-Latn-BA"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Galtung</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(rođen 24. oktobra 1930.) norveški je sociolog,  matematičar  i glavni </a:t>
            </a:r>
            <a:r>
              <a:rPr lang="bs-Latn-BA"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utemeljitelJ</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discipline mira i sukoba. Bio je glavni </a:t>
            </a:r>
            <a:r>
              <a:rPr lang="bs-Latn-BA"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osnivač</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Instituta za </a:t>
            </a:r>
            <a:r>
              <a:rPr lang="bs-Latn-BA"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istraživanje</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mira u Oslu (</a:t>
            </a:r>
            <a:r>
              <a:rPr lang="bs-Latn-BA"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PRIO</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1959. Osnovao  je osnovao Journal </a:t>
            </a:r>
            <a:r>
              <a:rPr lang="bs-Latn-BA"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s-Latn-BA"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Peace</a:t>
            </a:r>
            <a:r>
              <a:rPr lang="bs-Latn-B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Research </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1966.</a:t>
            </a:r>
          </a:p>
          <a:p>
            <a:endParaRPr lang="bs-Latn-BA" dirty="0"/>
          </a:p>
        </p:txBody>
      </p:sp>
      <p:sp>
        <p:nvSpPr>
          <p:cNvPr id="4" name="Rezervirano mjesto teksta 3">
            <a:extLst>
              <a:ext uri="{FF2B5EF4-FFF2-40B4-BE49-F238E27FC236}">
                <a16:creationId xmlns:a16="http://schemas.microsoft.com/office/drawing/2014/main" id="{3F94428D-D00A-824B-B195-AC94A6F4E634}"/>
              </a:ext>
            </a:extLst>
          </p:cNvPr>
          <p:cNvSpPr>
            <a:spLocks noGrp="1"/>
          </p:cNvSpPr>
          <p:nvPr>
            <p:ph type="body" idx="2"/>
          </p:nvPr>
        </p:nvSpPr>
        <p:spPr>
          <a:xfrm>
            <a:off x="2922125" y="925830"/>
            <a:ext cx="5910176" cy="3653395"/>
          </a:xfrm>
        </p:spPr>
        <p:txBody>
          <a:bodyPr>
            <a:normAutofit/>
          </a:bodyPr>
          <a:lstStyle/>
          <a:p>
            <a:pPr marL="139700" indent="0">
              <a:buNone/>
            </a:pP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Šta je to mir?</a:t>
            </a:r>
          </a:p>
          <a:p>
            <a:pPr marL="139700" indent="0">
              <a:buNone/>
            </a:pP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 sklad…</a:t>
            </a:r>
          </a:p>
          <a:p>
            <a:pPr marL="139700" indent="0">
              <a:buNone/>
            </a:pP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 kao odsustvo </a:t>
            </a:r>
            <a:r>
              <a:rPr lang="bs-Latn-BA"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oružja</a:t>
            </a: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139700" indent="0">
              <a:buNone/>
            </a:pP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 kao izraz ljudske volje, kao racionalno opravdan politički i kulturni proizvod.</a:t>
            </a:r>
          </a:p>
          <a:p>
            <a:pPr marL="139700" indent="0">
              <a:buNone/>
            </a:pPr>
            <a:r>
              <a:rPr lang="bs-Latn-B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 je nenasilna kreativna transformacija sukoba. </a:t>
            </a:r>
          </a:p>
          <a:p>
            <a:pPr marL="139700" indent="0" algn="just">
              <a:buNone/>
            </a:pPr>
            <a:r>
              <a:rPr lang="bs-Latn-BA" sz="1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 MOŽE BITI:</a:t>
            </a:r>
          </a:p>
          <a:p>
            <a:pPr marL="139700" indent="0" algn="just">
              <a:buNone/>
            </a:pPr>
            <a:r>
              <a:rPr lang="bs-Latn-BA" sz="1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NEGATIVAN MIR: </a:t>
            </a:r>
            <a:r>
              <a:rPr lang="bs-Latn-BA"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odustvo</a:t>
            </a:r>
            <a:r>
              <a:rPr lang="bs-Latn-BA"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ratnog sukoba, </a:t>
            </a:r>
            <a:r>
              <a:rPr lang="bs-Latn-BA"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nefukacionalna</a:t>
            </a:r>
            <a:r>
              <a:rPr lang="bs-Latn-BA"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država i prisustvo negativnih društvenih fenomena...</a:t>
            </a:r>
          </a:p>
          <a:p>
            <a:pPr marL="139700" indent="0" algn="just">
              <a:buNone/>
            </a:pPr>
            <a:r>
              <a:rPr lang="bs-Latn-BA" sz="1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POZITIVAN MIR: </a:t>
            </a:r>
            <a:r>
              <a:rPr lang="bs-Latn-BA"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 izgrađen na pravdi i jednakosti, funkcionalne institucije...</a:t>
            </a:r>
          </a:p>
          <a:p>
            <a:pPr marL="139700" indent="0">
              <a:buNone/>
            </a:pPr>
            <a:endParaRPr lang="bs-Latn-BA" sz="1600" dirty="0">
              <a:solidFill>
                <a:srgbClr val="FF0000"/>
              </a:solidFill>
              <a:latin typeface="+mj-lt"/>
            </a:endParaRPr>
          </a:p>
        </p:txBody>
      </p:sp>
      <p:pic>
        <p:nvPicPr>
          <p:cNvPr id="5" name="Slika 4">
            <a:extLst>
              <a:ext uri="{FF2B5EF4-FFF2-40B4-BE49-F238E27FC236}">
                <a16:creationId xmlns:a16="http://schemas.microsoft.com/office/drawing/2014/main" id="{B2B24AFA-B595-AAB6-EDD3-81BC937D8502}"/>
              </a:ext>
            </a:extLst>
          </p:cNvPr>
          <p:cNvPicPr>
            <a:picLocks noChangeAspect="1"/>
          </p:cNvPicPr>
          <p:nvPr/>
        </p:nvPicPr>
        <p:blipFill rotWithShape="1">
          <a:blip r:embed="rId2"/>
          <a:srcRect l="10225" t="10769" r="13354" b="10630"/>
          <a:stretch/>
        </p:blipFill>
        <p:spPr>
          <a:xfrm>
            <a:off x="998015" y="3333355"/>
            <a:ext cx="1237794" cy="1245870"/>
          </a:xfrm>
          <a:prstGeom prst="rect">
            <a:avLst/>
          </a:prstGeom>
          <a:ln>
            <a:noFill/>
          </a:ln>
          <a:effectLst>
            <a:outerShdw blurRad="292100" dist="139700" dir="2700000" algn="tl" rotWithShape="0">
              <a:srgbClr val="333333">
                <a:alpha val="65000"/>
              </a:srgbClr>
            </a:outerShdw>
          </a:effectLst>
        </p:spPr>
      </p:pic>
      <p:pic>
        <p:nvPicPr>
          <p:cNvPr id="6" name="Slika 5">
            <a:extLst>
              <a:ext uri="{FF2B5EF4-FFF2-40B4-BE49-F238E27FC236}">
                <a16:creationId xmlns:a16="http://schemas.microsoft.com/office/drawing/2014/main" id="{BBBCC44E-6F96-2228-E5E9-0CABE215D9C4}"/>
              </a:ext>
            </a:extLst>
          </p:cNvPr>
          <p:cNvPicPr>
            <a:picLocks noChangeAspect="1"/>
          </p:cNvPicPr>
          <p:nvPr/>
        </p:nvPicPr>
        <p:blipFill>
          <a:blip r:embed="rId3"/>
          <a:stretch>
            <a:fillRect/>
          </a:stretch>
        </p:blipFill>
        <p:spPr>
          <a:xfrm>
            <a:off x="7212330" y="925830"/>
            <a:ext cx="1505670" cy="804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29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B06ACB-53A4-B31E-8A7F-B23F3BBBA61C}"/>
              </a:ext>
            </a:extLst>
          </p:cNvPr>
          <p:cNvSpPr>
            <a:spLocks noGrp="1"/>
          </p:cNvSpPr>
          <p:nvPr>
            <p:ph type="title"/>
          </p:nvPr>
        </p:nvSpPr>
        <p:spPr>
          <a:xfrm>
            <a:off x="857250" y="114301"/>
            <a:ext cx="7975050" cy="685800"/>
          </a:xfrm>
        </p:spPr>
        <p:txBody>
          <a:bodyPr>
            <a:normAutofit fontScale="90000"/>
          </a:bodyPr>
          <a:lstStyle/>
          <a:p>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POTREBA ZA </a:t>
            </a:r>
            <a:r>
              <a:rPr lang="bs-Latn-BA"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IZUČAVANJE</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MIRA</a:t>
            </a:r>
          </a:p>
        </p:txBody>
      </p:sp>
      <p:sp>
        <p:nvSpPr>
          <p:cNvPr id="3" name="Rezervirano mjesto teksta 2">
            <a:extLst>
              <a:ext uri="{FF2B5EF4-FFF2-40B4-BE49-F238E27FC236}">
                <a16:creationId xmlns:a16="http://schemas.microsoft.com/office/drawing/2014/main" id="{35387B86-218F-CC96-0D2B-0471A33F2B9A}"/>
              </a:ext>
            </a:extLst>
          </p:cNvPr>
          <p:cNvSpPr>
            <a:spLocks noGrp="1"/>
          </p:cNvSpPr>
          <p:nvPr>
            <p:ph type="body" idx="1"/>
          </p:nvPr>
        </p:nvSpPr>
        <p:spPr>
          <a:xfrm>
            <a:off x="311700" y="645091"/>
            <a:ext cx="4683210" cy="4343399"/>
          </a:xfrm>
        </p:spPr>
        <p:txBody>
          <a:bodyPr>
            <a:normAutofit fontScale="92500" lnSpcReduction="20000"/>
          </a:bodyPr>
          <a:lstStyle/>
          <a:p>
            <a:pPr algn="just">
              <a:lnSpc>
                <a:spcPct val="170000"/>
              </a:lnSpc>
              <a:buFont typeface="Wingdings" panose="05000000000000000000" pitchFamily="2" charset="2"/>
              <a:buChar char="v"/>
            </a:pPr>
            <a:r>
              <a:rPr lang="bs-Latn-BA"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MIROVNE STUDIJE</a:t>
            </a:r>
          </a:p>
          <a:p>
            <a:pPr algn="just">
              <a:lnSpc>
                <a:spcPct val="170000"/>
              </a:lnSpc>
              <a:buFont typeface="Wingdings" panose="05000000000000000000" pitchFamily="2" charset="2"/>
              <a:buChar char="ü"/>
            </a:pPr>
            <a:r>
              <a:rPr lang="bs-Latn-BA"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Cilj mirovnih studija </a:t>
            </a:r>
            <a:r>
              <a:rPr lang="bs-Latn-BA"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 </a:t>
            </a:r>
            <a:r>
              <a:rPr lang="bs-Latn-BA" sz="16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izučavanje</a:t>
            </a:r>
            <a:r>
              <a:rPr lang="bs-Latn-BA"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mira kao uslova </a:t>
            </a:r>
            <a:r>
              <a:rPr lang="bs-Latn-BA"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SOCIJALNOG I POLITIČKOG SISTEMA,</a:t>
            </a:r>
            <a:r>
              <a:rPr lang="bs-Latn-BA"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 vezi s pratećim konceptima kao što su </a:t>
            </a:r>
            <a:r>
              <a:rPr lang="bs-Latn-BA"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PRAVDA, DOSTOJANSTVO, RAT.</a:t>
            </a:r>
          </a:p>
          <a:p>
            <a:pPr algn="just">
              <a:lnSpc>
                <a:spcPct val="170000"/>
              </a:lnSpc>
              <a:buFont typeface="Wingdings" panose="05000000000000000000" pitchFamily="2" charset="2"/>
              <a:buChar char="ü"/>
            </a:pPr>
            <a:r>
              <a:rPr lang="bs-Latn-BA"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Predmet </a:t>
            </a:r>
            <a:r>
              <a:rPr lang="bs-Latn-BA"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izučavanja</a:t>
            </a:r>
            <a:r>
              <a:rPr lang="bs-Latn-BA"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mirovnih studija su ELEMENTI MIRA:</a:t>
            </a:r>
          </a:p>
          <a:p>
            <a:pPr marL="139700" indent="0" algn="ctr">
              <a:lnSpc>
                <a:spcPct val="170000"/>
              </a:lnSpc>
              <a:buNone/>
            </a:pPr>
            <a:r>
              <a:rPr lang="bs-Latn-BA"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PRAVDA</a:t>
            </a:r>
          </a:p>
          <a:p>
            <a:pPr marL="139700" indent="0" algn="ctr">
              <a:lnSpc>
                <a:spcPct val="170000"/>
              </a:lnSpc>
              <a:buNone/>
            </a:pPr>
            <a:r>
              <a:rPr lang="bs-Latn-BA"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SLOBODA</a:t>
            </a:r>
          </a:p>
          <a:p>
            <a:pPr marL="139700" indent="0" algn="ctr">
              <a:lnSpc>
                <a:spcPct val="170000"/>
              </a:lnSpc>
              <a:buNone/>
            </a:pPr>
            <a:r>
              <a:rPr lang="bs-Latn-BA"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JEDNAKOST</a:t>
            </a:r>
          </a:p>
          <a:p>
            <a:pPr marL="139700" indent="0" algn="ctr">
              <a:lnSpc>
                <a:spcPct val="170000"/>
              </a:lnSpc>
              <a:buNone/>
            </a:pPr>
            <a:r>
              <a:rPr lang="bs-Latn-BA"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LJUDSKA PRAVA</a:t>
            </a:r>
            <a:endParaRPr lang="bs-Latn-BA" b="1" dirty="0">
              <a:solidFill>
                <a:srgbClr val="002060"/>
              </a:solidFill>
              <a:effectLst>
                <a:outerShdw blurRad="38100" dist="38100" dir="2700000" algn="tl">
                  <a:srgbClr val="000000">
                    <a:alpha val="43137"/>
                  </a:srgbClr>
                </a:outerShdw>
              </a:effectLst>
              <a:latin typeface="+mj-lt"/>
            </a:endParaRPr>
          </a:p>
          <a:p>
            <a:pPr marL="139700" indent="0" algn="ctr">
              <a:lnSpc>
                <a:spcPct val="110000"/>
              </a:lnSpc>
              <a:buNone/>
            </a:pPr>
            <a:r>
              <a:rPr lang="bs-Latn-BA" dirty="0">
                <a:solidFill>
                  <a:srgbClr val="002060"/>
                </a:solidFill>
                <a:effectLst>
                  <a:outerShdw blurRad="38100" dist="38100" dir="2700000" algn="tl">
                    <a:srgbClr val="000000">
                      <a:alpha val="43137"/>
                    </a:srgbClr>
                  </a:outerShdw>
                </a:effectLst>
                <a:latin typeface="+mj-lt"/>
              </a:rPr>
              <a:t> ...</a:t>
            </a:r>
          </a:p>
          <a:p>
            <a:endParaRPr lang="bs-Latn-BA" dirty="0"/>
          </a:p>
        </p:txBody>
      </p:sp>
      <p:sp>
        <p:nvSpPr>
          <p:cNvPr id="4" name="Rezervirano mjesto teksta 3">
            <a:extLst>
              <a:ext uri="{FF2B5EF4-FFF2-40B4-BE49-F238E27FC236}">
                <a16:creationId xmlns:a16="http://schemas.microsoft.com/office/drawing/2014/main" id="{3F94428D-D00A-824B-B195-AC94A6F4E634}"/>
              </a:ext>
            </a:extLst>
          </p:cNvPr>
          <p:cNvSpPr>
            <a:spLocks noGrp="1"/>
          </p:cNvSpPr>
          <p:nvPr>
            <p:ph type="body" idx="2"/>
          </p:nvPr>
        </p:nvSpPr>
        <p:spPr>
          <a:xfrm>
            <a:off x="4892040" y="800100"/>
            <a:ext cx="4091940" cy="4343399"/>
          </a:xfrm>
        </p:spPr>
        <p:txBody>
          <a:bodyPr>
            <a:normAutofit/>
          </a:bodyPr>
          <a:lstStyle/>
          <a:p>
            <a:pPr marL="139700" indent="0" algn="just">
              <a:lnSpc>
                <a:spcPct val="150000"/>
              </a:lnSpc>
              <a:buNone/>
            </a:pPr>
            <a:r>
              <a:rPr lang="bs-Latn-BA" sz="16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„Mirovni studiji integriraju i vještine i praktična znanja potrebne za izgradnju mira: komunikacijske vještine, pregovaranje, posredovanje u sukobu. Zagovaraju progresivnu društvenu promjenu, kolektivnu nenasilnu borbu protiv rata, opresije i nepravde.</a:t>
            </a:r>
            <a:r>
              <a:rPr lang="bs-Latn-BA"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139700" indent="0" algn="just">
              <a:lnSpc>
                <a:spcPct val="150000"/>
              </a:lnSpc>
              <a:buNone/>
            </a:pPr>
            <a:r>
              <a:rPr lang="bs-Latn-BA" sz="1600" dirty="0">
                <a:solidFill>
                  <a:srgbClr val="002060"/>
                </a:solidFill>
                <a:effectLst>
                  <a:outerShdw blurRad="38100" dist="38100" dir="2700000" algn="tl">
                    <a:srgbClr val="000000">
                      <a:alpha val="43137"/>
                    </a:srgbClr>
                  </a:outerShdw>
                </a:effectLst>
                <a:latin typeface="+mj-lt"/>
              </a:rPr>
              <a:t>(</a:t>
            </a:r>
            <a:r>
              <a:rPr lang="bs-Latn-BA" i="1" dirty="0" err="1">
                <a:solidFill>
                  <a:srgbClr val="607D8B"/>
                </a:solidFill>
                <a:effectLst>
                  <a:outerShdw blurRad="38100" dist="38100" dir="2700000" algn="tl">
                    <a:srgbClr val="000000">
                      <a:alpha val="43137"/>
                    </a:srgbClr>
                  </a:outerShdw>
                </a:effectLst>
                <a:latin typeface="+mj-lt"/>
              </a:rPr>
              <a:t>https</a:t>
            </a:r>
            <a:r>
              <a:rPr lang="bs-Latn-BA" i="1" dirty="0">
                <a:solidFill>
                  <a:srgbClr val="607D8B"/>
                </a:solidFill>
                <a:effectLst>
                  <a:outerShdw blurRad="38100" dist="38100" dir="2700000" algn="tl">
                    <a:srgbClr val="000000">
                      <a:alpha val="43137"/>
                    </a:srgbClr>
                  </a:outerShdw>
                </a:effectLst>
                <a:latin typeface="+mj-lt"/>
              </a:rPr>
              <a:t>://</a:t>
            </a:r>
            <a:r>
              <a:rPr lang="bs-Latn-BA" i="1" dirty="0" err="1">
                <a:solidFill>
                  <a:srgbClr val="607D8B"/>
                </a:solidFill>
                <a:effectLst>
                  <a:outerShdw blurRad="38100" dist="38100" dir="2700000" algn="tl">
                    <a:srgbClr val="000000">
                      <a:alpha val="43137"/>
                    </a:srgbClr>
                  </a:outerShdw>
                </a:effectLst>
                <a:latin typeface="+mj-lt"/>
              </a:rPr>
              <a:t>www.cms.hr</a:t>
            </a:r>
            <a:r>
              <a:rPr lang="bs-Latn-BA" i="1" dirty="0">
                <a:solidFill>
                  <a:srgbClr val="607D8B"/>
                </a:solidFill>
                <a:effectLst>
                  <a:outerShdw blurRad="38100" dist="38100" dir="2700000" algn="tl">
                    <a:srgbClr val="000000">
                      <a:alpha val="43137"/>
                    </a:srgbClr>
                  </a:outerShdw>
                </a:effectLst>
                <a:latin typeface="+mj-lt"/>
              </a:rPr>
              <a:t>/</a:t>
            </a:r>
            <a:r>
              <a:rPr lang="bs-Latn-BA" i="1" dirty="0" err="1">
                <a:solidFill>
                  <a:srgbClr val="607D8B"/>
                </a:solidFill>
                <a:effectLst>
                  <a:outerShdw blurRad="38100" dist="38100" dir="2700000" algn="tl">
                    <a:srgbClr val="000000">
                      <a:alpha val="43137"/>
                    </a:srgbClr>
                  </a:outerShdw>
                </a:effectLst>
                <a:latin typeface="+mj-lt"/>
              </a:rPr>
              <a:t>system</a:t>
            </a:r>
            <a:r>
              <a:rPr lang="bs-Latn-BA" i="1" dirty="0">
                <a:solidFill>
                  <a:srgbClr val="607D8B"/>
                </a:solidFill>
                <a:effectLst>
                  <a:outerShdw blurRad="38100" dist="38100" dir="2700000" algn="tl">
                    <a:srgbClr val="000000">
                      <a:alpha val="43137"/>
                    </a:srgbClr>
                  </a:outerShdw>
                </a:effectLst>
                <a:latin typeface="+mj-lt"/>
              </a:rPr>
              <a:t>/</a:t>
            </a:r>
            <a:r>
              <a:rPr lang="bs-Latn-BA" i="1" dirty="0" err="1">
                <a:solidFill>
                  <a:srgbClr val="607D8B"/>
                </a:solidFill>
                <a:effectLst>
                  <a:outerShdw blurRad="38100" dist="38100" dir="2700000" algn="tl">
                    <a:srgbClr val="000000">
                      <a:alpha val="43137"/>
                    </a:srgbClr>
                  </a:outerShdw>
                </a:effectLst>
                <a:latin typeface="+mj-lt"/>
              </a:rPr>
              <a:t>publication</a:t>
            </a:r>
            <a:r>
              <a:rPr lang="bs-Latn-BA" i="1" dirty="0">
                <a:solidFill>
                  <a:srgbClr val="607D8B"/>
                </a:solidFill>
                <a:effectLst>
                  <a:outerShdw blurRad="38100" dist="38100" dir="2700000" algn="tl">
                    <a:srgbClr val="000000">
                      <a:alpha val="43137"/>
                    </a:srgbClr>
                  </a:outerShdw>
                </a:effectLst>
                <a:latin typeface="+mj-lt"/>
              </a:rPr>
              <a:t>/</a:t>
            </a:r>
            <a:r>
              <a:rPr lang="bs-Latn-BA" i="1" dirty="0" err="1">
                <a:solidFill>
                  <a:srgbClr val="607D8B"/>
                </a:solidFill>
                <a:effectLst>
                  <a:outerShdw blurRad="38100" dist="38100" dir="2700000" algn="tl">
                    <a:srgbClr val="000000">
                      <a:alpha val="43137"/>
                    </a:srgbClr>
                  </a:outerShdw>
                </a:effectLst>
                <a:latin typeface="+mj-lt"/>
              </a:rPr>
              <a:t>pdf</a:t>
            </a:r>
            <a:r>
              <a:rPr lang="bs-Latn-BA" dirty="0">
                <a:solidFill>
                  <a:srgbClr val="002060"/>
                </a:solidFill>
                <a:effectLst>
                  <a:outerShdw blurRad="38100" dist="38100" dir="2700000" algn="tl">
                    <a:srgbClr val="000000">
                      <a:alpha val="43137"/>
                    </a:srgbClr>
                  </a:outerShdw>
                </a:effectLst>
                <a:latin typeface="+mj-lt"/>
              </a:rPr>
              <a:t>)</a:t>
            </a:r>
          </a:p>
        </p:txBody>
      </p:sp>
      <p:pic>
        <p:nvPicPr>
          <p:cNvPr id="5" name="Slika 4">
            <a:extLst>
              <a:ext uri="{FF2B5EF4-FFF2-40B4-BE49-F238E27FC236}">
                <a16:creationId xmlns:a16="http://schemas.microsoft.com/office/drawing/2014/main" id="{C17243EA-A459-069C-6DEE-77CF2841BFDE}"/>
              </a:ext>
            </a:extLst>
          </p:cNvPr>
          <p:cNvPicPr>
            <a:picLocks noChangeAspect="1"/>
          </p:cNvPicPr>
          <p:nvPr/>
        </p:nvPicPr>
        <p:blipFill>
          <a:blip r:embed="rId2"/>
          <a:stretch>
            <a:fillRect/>
          </a:stretch>
        </p:blipFill>
        <p:spPr>
          <a:xfrm>
            <a:off x="6178867" y="3902640"/>
            <a:ext cx="1266825" cy="1085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503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B06ACB-53A4-B31E-8A7F-B23F3BBBA61C}"/>
              </a:ext>
            </a:extLst>
          </p:cNvPr>
          <p:cNvSpPr>
            <a:spLocks noGrp="1"/>
          </p:cNvSpPr>
          <p:nvPr>
            <p:ph type="title"/>
          </p:nvPr>
        </p:nvSpPr>
        <p:spPr>
          <a:xfrm>
            <a:off x="311700" y="315925"/>
            <a:ext cx="8520600" cy="637813"/>
          </a:xfrm>
        </p:spPr>
        <p:txBody>
          <a:bodyPr>
            <a:normAutofit fontScale="90000"/>
          </a:bodyPr>
          <a:lstStyle/>
          <a:p>
            <a:pPr algn="ctr"/>
            <a:r>
              <a:rPr lang="bs-Latn-BA" dirty="0"/>
              <a:t> </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AGRESIJA I NASILJE</a:t>
            </a:r>
          </a:p>
        </p:txBody>
      </p:sp>
      <p:sp>
        <p:nvSpPr>
          <p:cNvPr id="4" name="Rezervirano mjesto teksta 3">
            <a:extLst>
              <a:ext uri="{FF2B5EF4-FFF2-40B4-BE49-F238E27FC236}">
                <a16:creationId xmlns:a16="http://schemas.microsoft.com/office/drawing/2014/main" id="{3F94428D-D00A-824B-B195-AC94A6F4E634}"/>
              </a:ext>
            </a:extLst>
          </p:cNvPr>
          <p:cNvSpPr>
            <a:spLocks noGrp="1"/>
          </p:cNvSpPr>
          <p:nvPr>
            <p:ph type="body" idx="2"/>
          </p:nvPr>
        </p:nvSpPr>
        <p:spPr>
          <a:xfrm>
            <a:off x="182880" y="800100"/>
            <a:ext cx="4549140" cy="4343400"/>
          </a:xfrm>
        </p:spPr>
        <p:txBody>
          <a:bodyPr>
            <a:normAutofit/>
          </a:bodyPr>
          <a:lstStyle/>
          <a:p>
            <a:pPr marL="139700" indent="0" algn="just">
              <a:buNone/>
            </a:pPr>
            <a:r>
              <a:rPr lang="bs-Latn-BA"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AGRESIJA</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lat. </a:t>
            </a:r>
            <a:r>
              <a:rPr lang="bs-Latn-BA"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aggredi</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-približiti se ići prema ići nasuprot i u mjeri u kojoj se odnosi na susret s drugim, bio to susret suradnje ili onaj konfliktni. Agresivan čin može biti izazvan unutrašnjim i vanjskim procesima.  Agresivnost je usmjerena emocijama koji može a i ne mora imati neki jasno postavljen cilj. Agresivnost urođen impuls i pripada temeljnim ljudskim karakteristikama. Definicija agresivnosti prema </a:t>
            </a:r>
            <a:r>
              <a:rPr lang="bs-Latn-BA"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Oksfordskom rječniku </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 većoj mjeri uvažava suptilnost značenja koja sadrže psihološke konstrukcije: </a:t>
            </a:r>
            <a:r>
              <a:rPr lang="bs-Latn-B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agresivnost je emocija ljutnje ili nenaklonosti koja rezultira neprijateljskim ili nasilnim </a:t>
            </a:r>
            <a:r>
              <a:rPr lang="bs-Latn-BA"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ponašanjem</a:t>
            </a:r>
            <a:r>
              <a:rPr lang="bs-Latn-B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1.1. spremnost na napad ili konfrontaciju; 1.2. napad bez provokacije/silovitost“.</a:t>
            </a:r>
          </a:p>
          <a:p>
            <a:pPr marL="139700" indent="0">
              <a:buNone/>
            </a:pPr>
            <a:endParaRPr lang="bs-Latn-BA" dirty="0"/>
          </a:p>
          <a:p>
            <a:pPr marL="139700" indent="0">
              <a:buNone/>
            </a:pPr>
            <a:endParaRPr lang="bs-Latn-BA" dirty="0"/>
          </a:p>
        </p:txBody>
      </p:sp>
      <p:sp>
        <p:nvSpPr>
          <p:cNvPr id="6" name="TextBox 5">
            <a:extLst>
              <a:ext uri="{FF2B5EF4-FFF2-40B4-BE49-F238E27FC236}">
                <a16:creationId xmlns:a16="http://schemas.microsoft.com/office/drawing/2014/main" id="{54E1D970-959D-50ED-9699-CFC347291850}"/>
              </a:ext>
            </a:extLst>
          </p:cNvPr>
          <p:cNvSpPr txBox="1"/>
          <p:nvPr/>
        </p:nvSpPr>
        <p:spPr>
          <a:xfrm>
            <a:off x="4949190" y="1062991"/>
            <a:ext cx="3883110" cy="1806841"/>
          </a:xfrm>
          <a:prstGeom prst="rect">
            <a:avLst/>
          </a:prstGeom>
          <a:noFill/>
        </p:spPr>
        <p:txBody>
          <a:bodyPr wrap="square">
            <a:spAutoFit/>
          </a:bodyPr>
          <a:lstStyle/>
          <a:p>
            <a:pPr marL="139700" marR="0" lvl="0" indent="0" algn="just" defTabSz="914400" rtl="0" eaLnBrk="1" fontAlgn="auto" latinLnBrk="0" hangingPunct="1">
              <a:lnSpc>
                <a:spcPct val="115000"/>
              </a:lnSpc>
              <a:spcBef>
                <a:spcPts val="0"/>
              </a:spcBef>
              <a:spcAft>
                <a:spcPts val="0"/>
              </a:spcAft>
              <a:buClr>
                <a:srgbClr val="000000"/>
              </a:buClr>
              <a:buSzPts val="1400"/>
              <a:buFont typeface="Open Sans"/>
              <a:buNone/>
              <a:tabLst/>
              <a:defRPr/>
            </a:pPr>
            <a:r>
              <a:rPr kumimoji="0" lang="bs-Latn-BA" sz="1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NASILJE </a:t>
            </a:r>
            <a:r>
              <a:rPr kumimoji="0" lang="bs-Latn-BA" sz="1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lat. </a:t>
            </a:r>
            <a:r>
              <a:rPr kumimoji="0" lang="bs-Latn-BA" sz="1400" b="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violentia</a:t>
            </a:r>
            <a:r>
              <a:rPr kumimoji="0" lang="bs-Latn-BA" sz="1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 vis-prekomjerna sila. </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ea typeface="Open Sans"/>
                <a:cs typeface="Times New Roman" panose="02020603050405020304" pitchFamily="18" charset="0"/>
                <a:sym typeface="Open Sans"/>
              </a:rPr>
              <a:t>P</a:t>
            </a:r>
            <a:r>
              <a:rPr kumimoji="0" lang="bs-Latn-BA" sz="1400" b="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rekomjerno</a:t>
            </a:r>
            <a:r>
              <a:rPr kumimoji="0" lang="bs-Latn-BA" sz="1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 korištenje sile u odnosu na neku normu koja nanosi štetu nekome. </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ea typeface="Open Sans"/>
                <a:cs typeface="Times New Roman" panose="02020603050405020304" pitchFamily="18" charset="0"/>
                <a:sym typeface="Open Sans"/>
              </a:rPr>
              <a:t>Termin </a:t>
            </a:r>
            <a:r>
              <a:rPr lang="bs-Latn-BA" dirty="0" err="1">
                <a:solidFill>
                  <a:schemeClr val="tx1"/>
                </a:solidFill>
                <a:effectLst>
                  <a:outerShdw blurRad="38100" dist="38100" dir="2700000" algn="tl">
                    <a:srgbClr val="000000">
                      <a:alpha val="43137"/>
                    </a:srgbClr>
                  </a:outerShdw>
                </a:effectLst>
                <a:latin typeface="Times New Roman" panose="02020603050405020304" pitchFamily="18" charset="0"/>
                <a:ea typeface="Open Sans"/>
                <a:cs typeface="Times New Roman" panose="02020603050405020304" pitchFamily="18" charset="0"/>
                <a:sym typeface="Open Sans"/>
              </a:rPr>
              <a:t>nasiljepokriva</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ea typeface="Open Sans"/>
                <a:cs typeface="Times New Roman" panose="02020603050405020304" pitchFamily="18" charset="0"/>
                <a:sym typeface="Open Sans"/>
              </a:rPr>
              <a:t> široko područje od individualne, </a:t>
            </a:r>
            <a:r>
              <a:rPr lang="bs-Latn-BA" dirty="0" err="1">
                <a:solidFill>
                  <a:schemeClr val="tx1"/>
                </a:solidFill>
                <a:effectLst>
                  <a:outerShdw blurRad="38100" dist="38100" dir="2700000" algn="tl">
                    <a:srgbClr val="000000">
                      <a:alpha val="43137"/>
                    </a:srgbClr>
                  </a:outerShdw>
                </a:effectLst>
                <a:latin typeface="Times New Roman" panose="02020603050405020304" pitchFamily="18" charset="0"/>
                <a:ea typeface="Open Sans"/>
                <a:cs typeface="Times New Roman" panose="02020603050405020304" pitchFamily="18" charset="0"/>
                <a:sym typeface="Open Sans"/>
              </a:rPr>
              <a:t>spihološke</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ea typeface="Open Sans"/>
                <a:cs typeface="Times New Roman" panose="02020603050405020304" pitchFamily="18" charset="0"/>
                <a:sym typeface="Open Sans"/>
              </a:rPr>
              <a:t> naravi do kolektivnog društvenog karaktera.</a:t>
            </a:r>
            <a:r>
              <a:rPr kumimoji="0" lang="bs-Latn-BA" sz="1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 Nasilje nije isključivo svodljivo na emocije i ako one imaju značajnu ulogu.</a:t>
            </a:r>
          </a:p>
        </p:txBody>
      </p:sp>
      <p:pic>
        <p:nvPicPr>
          <p:cNvPr id="7" name="Slika 6">
            <a:extLst>
              <a:ext uri="{FF2B5EF4-FFF2-40B4-BE49-F238E27FC236}">
                <a16:creationId xmlns:a16="http://schemas.microsoft.com/office/drawing/2014/main" id="{0FD8FB37-B08C-C75A-CE1A-06316B386B86}"/>
              </a:ext>
            </a:extLst>
          </p:cNvPr>
          <p:cNvPicPr>
            <a:picLocks noChangeAspect="1"/>
          </p:cNvPicPr>
          <p:nvPr/>
        </p:nvPicPr>
        <p:blipFill>
          <a:blip r:embed="rId2"/>
          <a:stretch>
            <a:fillRect/>
          </a:stretch>
        </p:blipFill>
        <p:spPr>
          <a:xfrm>
            <a:off x="1714500" y="4160520"/>
            <a:ext cx="1817370" cy="982980"/>
          </a:xfrm>
          <a:prstGeom prst="rect">
            <a:avLst/>
          </a:prstGeom>
          <a:ln>
            <a:noFill/>
          </a:ln>
          <a:effectLst>
            <a:outerShdw blurRad="292100" dist="139700" dir="2700000" algn="tl" rotWithShape="0">
              <a:srgbClr val="333333">
                <a:alpha val="65000"/>
              </a:srgbClr>
            </a:outerShdw>
          </a:effectLst>
        </p:spPr>
      </p:pic>
      <p:pic>
        <p:nvPicPr>
          <p:cNvPr id="8" name="Slika 7">
            <a:extLst>
              <a:ext uri="{FF2B5EF4-FFF2-40B4-BE49-F238E27FC236}">
                <a16:creationId xmlns:a16="http://schemas.microsoft.com/office/drawing/2014/main" id="{92EA3413-74EC-E00F-3821-8C899657F8BD}"/>
              </a:ext>
            </a:extLst>
          </p:cNvPr>
          <p:cNvPicPr>
            <a:picLocks noChangeAspect="1"/>
          </p:cNvPicPr>
          <p:nvPr/>
        </p:nvPicPr>
        <p:blipFill>
          <a:blip r:embed="rId3"/>
          <a:stretch>
            <a:fillRect/>
          </a:stretch>
        </p:blipFill>
        <p:spPr>
          <a:xfrm>
            <a:off x="5982060" y="2979085"/>
            <a:ext cx="1817370" cy="1280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506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1FF756-6200-DC62-D89A-270C68AE0FE5}"/>
              </a:ext>
            </a:extLst>
          </p:cNvPr>
          <p:cNvSpPr>
            <a:spLocks noGrp="1"/>
          </p:cNvSpPr>
          <p:nvPr>
            <p:ph type="title"/>
          </p:nvPr>
        </p:nvSpPr>
        <p:spPr>
          <a:xfrm>
            <a:off x="311700" y="315924"/>
            <a:ext cx="8192220" cy="1135685"/>
          </a:xfrm>
        </p:spPr>
        <p:txBody>
          <a:bodyPr>
            <a:normAutofit fontScale="90000"/>
          </a:bodyPr>
          <a:lstStyle/>
          <a:p>
            <a:pPr algn="ctr"/>
            <a:r>
              <a:rPr lang="bs-Latn-BA" dirty="0">
                <a:solidFill>
                  <a:srgbClr val="002060"/>
                </a:solidFill>
                <a:effectLst>
                  <a:outerShdw blurRad="38100" dist="38100" dir="2700000" algn="tl">
                    <a:srgbClr val="000000">
                      <a:alpha val="43137"/>
                    </a:srgbClr>
                  </a:outerShdw>
                </a:effectLst>
              </a:rPr>
              <a:t>Prevencija  nasilja općenito  u svrhu izgradnje pozitivnog mira</a:t>
            </a:r>
          </a:p>
        </p:txBody>
      </p:sp>
      <p:pic>
        <p:nvPicPr>
          <p:cNvPr id="7" name="Slika 6">
            <a:extLst>
              <a:ext uri="{FF2B5EF4-FFF2-40B4-BE49-F238E27FC236}">
                <a16:creationId xmlns:a16="http://schemas.microsoft.com/office/drawing/2014/main" id="{FAA29ED7-9ED4-6BEC-B856-852602889043}"/>
              </a:ext>
            </a:extLst>
          </p:cNvPr>
          <p:cNvPicPr>
            <a:picLocks noChangeAspect="1"/>
          </p:cNvPicPr>
          <p:nvPr/>
        </p:nvPicPr>
        <p:blipFill>
          <a:blip r:embed="rId2"/>
          <a:stretch>
            <a:fillRect/>
          </a:stretch>
        </p:blipFill>
        <p:spPr>
          <a:xfrm>
            <a:off x="182880" y="1771649"/>
            <a:ext cx="2514600" cy="2811782"/>
          </a:xfrm>
          <a:prstGeom prst="rect">
            <a:avLst/>
          </a:prstGeom>
        </p:spPr>
      </p:pic>
      <p:sp>
        <p:nvSpPr>
          <p:cNvPr id="4" name="Rezervirano mjesto teksta 3">
            <a:extLst>
              <a:ext uri="{FF2B5EF4-FFF2-40B4-BE49-F238E27FC236}">
                <a16:creationId xmlns:a16="http://schemas.microsoft.com/office/drawing/2014/main" id="{E8C140CF-CBA3-CC79-3B45-4C6B7C430D0F}"/>
              </a:ext>
            </a:extLst>
          </p:cNvPr>
          <p:cNvSpPr>
            <a:spLocks noGrp="1"/>
          </p:cNvSpPr>
          <p:nvPr>
            <p:ph type="body" idx="2"/>
          </p:nvPr>
        </p:nvSpPr>
        <p:spPr>
          <a:xfrm>
            <a:off x="2697480" y="1531618"/>
            <a:ext cx="6134820" cy="3611881"/>
          </a:xfrm>
        </p:spPr>
        <p:txBody>
          <a:bodyPr/>
          <a:lstStyle/>
          <a:p>
            <a:pPr marL="139700" indent="0" algn="just">
              <a:lnSpc>
                <a:spcPct val="150000"/>
              </a:lnSpc>
              <a:buNone/>
            </a:pPr>
            <a:r>
              <a:rPr lang="bs-Latn-BA"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bs-Latn-BA"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Najstrašnija dimenzija moderne brutalnosti nije zapravo sve češće izbijanje individualnog i kolektivnog nasilja (...) nego rastuća normalnost i navika na njih (...) Nasilje je postalo svakodnevni događaj i u našim mislima i osjećanjima   zauzima mjesto neizbježnih tradicionalnih pojava (...) Činjenica  da je nasilje postalo svakodnevno  rađa se iz kompliciranih procesa svakodnevne generalizacije.“ </a:t>
            </a:r>
            <a:r>
              <a:rPr lang="bs-Latn-BA"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Friedrich </a:t>
            </a:r>
            <a:r>
              <a:rPr lang="bs-Latn-BA"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Hacker</a:t>
            </a:r>
            <a:r>
              <a:rPr lang="bs-Latn-BA"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5" name="Oblačić s mislima: oblak 4">
            <a:extLst>
              <a:ext uri="{FF2B5EF4-FFF2-40B4-BE49-F238E27FC236}">
                <a16:creationId xmlns:a16="http://schemas.microsoft.com/office/drawing/2014/main" id="{678A199F-24CE-3CCE-6C29-03F19CC1106D}"/>
              </a:ext>
            </a:extLst>
          </p:cNvPr>
          <p:cNvSpPr/>
          <p:nvPr/>
        </p:nvSpPr>
        <p:spPr>
          <a:xfrm>
            <a:off x="7292340" y="617220"/>
            <a:ext cx="1668780" cy="834389"/>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s-Latn-BA" sz="1200" b="1" dirty="0">
                <a:solidFill>
                  <a:srgbClr val="002060"/>
                </a:solidFill>
                <a:effectLst>
                  <a:outerShdw blurRad="38100" dist="38100" dir="2700000" algn="tl">
                    <a:srgbClr val="000000">
                      <a:alpha val="43137"/>
                    </a:srgbClr>
                  </a:outerShdw>
                </a:effectLst>
                <a:latin typeface="+mj-lt"/>
              </a:rPr>
              <a:t>RAZGOVOR</a:t>
            </a:r>
          </a:p>
        </p:txBody>
      </p:sp>
      <p:sp>
        <p:nvSpPr>
          <p:cNvPr id="9" name="Oblačić s mislima: oblak 8">
            <a:extLst>
              <a:ext uri="{FF2B5EF4-FFF2-40B4-BE49-F238E27FC236}">
                <a16:creationId xmlns:a16="http://schemas.microsoft.com/office/drawing/2014/main" id="{2D90C4AF-DE86-0438-C7E0-5C3F0F9ADA2B}"/>
              </a:ext>
            </a:extLst>
          </p:cNvPr>
          <p:cNvSpPr/>
          <p:nvPr/>
        </p:nvSpPr>
        <p:spPr>
          <a:xfrm>
            <a:off x="4846320" y="3863340"/>
            <a:ext cx="2903220" cy="1051560"/>
          </a:xfrm>
          <a:prstGeom prst="cloudCallout">
            <a:avLst>
              <a:gd name="adj1" fmla="val -82250"/>
              <a:gd name="adj2" fmla="val -3858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Šta mislite kada je ovo rečeno, 60-tih, 70-tih, 80-tih...?</a:t>
            </a:r>
          </a:p>
        </p:txBody>
      </p:sp>
    </p:spTree>
    <p:extLst>
      <p:ext uri="{BB962C8B-B14F-4D97-AF65-F5344CB8AC3E}">
        <p14:creationId xmlns:p14="http://schemas.microsoft.com/office/powerpoint/2010/main" val="50140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9417927F-C55F-5A49-6178-88C28E052D07}"/>
              </a:ext>
            </a:extLst>
          </p:cNvPr>
          <p:cNvSpPr>
            <a:spLocks noGrp="1"/>
          </p:cNvSpPr>
          <p:nvPr>
            <p:ph type="body" idx="1"/>
          </p:nvPr>
        </p:nvSpPr>
        <p:spPr>
          <a:xfrm>
            <a:off x="311700" y="1225225"/>
            <a:ext cx="4774650" cy="1792295"/>
          </a:xfrm>
        </p:spPr>
        <p:txBody>
          <a:bodyPr>
            <a:normAutofit/>
          </a:bodyPr>
          <a:lstStyle/>
          <a:p>
            <a:pPr marL="139700" indent="0">
              <a:buNone/>
            </a:pPr>
            <a:endParaRPr lang="bs-Latn-BA" dirty="0"/>
          </a:p>
          <a:p>
            <a:pPr marL="139700" indent="0">
              <a:buNone/>
            </a:pPr>
            <a:endParaRPr lang="bs-Latn-BA" dirty="0"/>
          </a:p>
          <a:p>
            <a:pPr marL="139700" indent="0">
              <a:buNone/>
            </a:pPr>
            <a:endParaRPr lang="bs-Latn-BA" dirty="0"/>
          </a:p>
          <a:p>
            <a:pPr marL="139700" indent="0">
              <a:buNone/>
            </a:pPr>
            <a:endParaRPr lang="bs-Latn-BA" dirty="0"/>
          </a:p>
        </p:txBody>
      </p:sp>
      <p:sp>
        <p:nvSpPr>
          <p:cNvPr id="4" name="Rezervirano mjesto teksta 3">
            <a:extLst>
              <a:ext uri="{FF2B5EF4-FFF2-40B4-BE49-F238E27FC236}">
                <a16:creationId xmlns:a16="http://schemas.microsoft.com/office/drawing/2014/main" id="{E8C140CF-CBA3-CC79-3B45-4C6B7C430D0F}"/>
              </a:ext>
            </a:extLst>
          </p:cNvPr>
          <p:cNvSpPr>
            <a:spLocks noGrp="1"/>
          </p:cNvSpPr>
          <p:nvPr>
            <p:ph type="body" idx="2"/>
          </p:nvPr>
        </p:nvSpPr>
        <p:spPr>
          <a:xfrm>
            <a:off x="4832400" y="1131570"/>
            <a:ext cx="3999900" cy="3447654"/>
          </a:xfrm>
        </p:spPr>
        <p:txBody>
          <a:bodyPr/>
          <a:lstStyle/>
          <a:p>
            <a:pPr marL="139700" indent="0">
              <a:buNone/>
            </a:pPr>
            <a:endParaRPr lang="bs-Latn-BA" b="0" i="0" dirty="0">
              <a:solidFill>
                <a:srgbClr val="454545"/>
              </a:solidFill>
              <a:effectLst/>
              <a:latin typeface="Helvetica Neue"/>
            </a:endParaRPr>
          </a:p>
          <a:p>
            <a:pPr marL="139700" indent="0">
              <a:buNone/>
            </a:pPr>
            <a:endParaRPr lang="bs-Latn-BA" dirty="0">
              <a:solidFill>
                <a:srgbClr val="454545"/>
              </a:solidFill>
              <a:latin typeface="Helvetica Neue"/>
            </a:endParaRPr>
          </a:p>
          <a:p>
            <a:pPr marL="139700" indent="0">
              <a:buNone/>
            </a:pPr>
            <a:endParaRPr lang="bs-Latn-BA" b="0" i="0" dirty="0">
              <a:solidFill>
                <a:srgbClr val="454545"/>
              </a:solidFill>
              <a:effectLst/>
              <a:latin typeface="Helvetica Neue"/>
            </a:endParaRPr>
          </a:p>
        </p:txBody>
      </p:sp>
      <p:sp>
        <p:nvSpPr>
          <p:cNvPr id="7" name="TextBox 6">
            <a:extLst>
              <a:ext uri="{FF2B5EF4-FFF2-40B4-BE49-F238E27FC236}">
                <a16:creationId xmlns:a16="http://schemas.microsoft.com/office/drawing/2014/main" id="{C67F5520-5C2F-0472-6FF7-3D5684867834}"/>
              </a:ext>
            </a:extLst>
          </p:cNvPr>
          <p:cNvSpPr txBox="1"/>
          <p:nvPr/>
        </p:nvSpPr>
        <p:spPr>
          <a:xfrm>
            <a:off x="311700" y="1527513"/>
            <a:ext cx="4955040" cy="3108543"/>
          </a:xfrm>
          <a:prstGeom prst="rect">
            <a:avLst/>
          </a:prstGeom>
          <a:noFill/>
        </p:spPr>
        <p:txBody>
          <a:bodyPr wrap="square">
            <a:spAutoFit/>
          </a:bodyPr>
          <a:lstStyle/>
          <a:p>
            <a:endParaRPr lang="bs-Latn-BA" b="0" dirty="0">
              <a:effectLst/>
            </a:endParaRPr>
          </a:p>
          <a:p>
            <a:endParaRPr lang="bs-Latn-BA" dirty="0"/>
          </a:p>
          <a:p>
            <a:endParaRPr lang="bs-Latn-BA" b="0" dirty="0">
              <a:effectLst/>
            </a:endParaRPr>
          </a:p>
          <a:p>
            <a:endParaRPr lang="bs-Latn-BA" dirty="0"/>
          </a:p>
          <a:p>
            <a:endParaRPr lang="bs-Latn-BA" b="0" dirty="0">
              <a:effectLst/>
            </a:endParaRPr>
          </a:p>
          <a:p>
            <a:endParaRPr lang="bs-Latn-BA" dirty="0"/>
          </a:p>
          <a:p>
            <a:pPr algn="l"/>
            <a:endParaRPr lang="bs-Latn-BA" dirty="0">
              <a:solidFill>
                <a:srgbClr val="212529"/>
              </a:solidFill>
              <a:latin typeface="-apple-system"/>
            </a:endParaRPr>
          </a:p>
          <a:p>
            <a:pPr algn="l"/>
            <a:endParaRPr lang="bs-Latn-BA" b="0" i="0" dirty="0">
              <a:solidFill>
                <a:srgbClr val="212529"/>
              </a:solidFill>
              <a:effectLst/>
              <a:latin typeface="-apple-system"/>
            </a:endParaRPr>
          </a:p>
          <a:p>
            <a:pPr algn="l"/>
            <a:endParaRPr lang="bs-Latn-BA" dirty="0">
              <a:solidFill>
                <a:srgbClr val="212529"/>
              </a:solidFill>
              <a:latin typeface="-apple-system"/>
            </a:endParaRPr>
          </a:p>
          <a:p>
            <a:pPr algn="l"/>
            <a:endParaRPr lang="bs-Latn-BA" b="0" i="0" dirty="0">
              <a:solidFill>
                <a:srgbClr val="212529"/>
              </a:solidFill>
              <a:effectLst/>
              <a:latin typeface="-apple-system"/>
            </a:endParaRPr>
          </a:p>
          <a:p>
            <a:pPr algn="l"/>
            <a:endParaRPr lang="bs-Latn-BA" dirty="0">
              <a:solidFill>
                <a:srgbClr val="212529"/>
              </a:solidFill>
              <a:latin typeface="-apple-system"/>
            </a:endParaRPr>
          </a:p>
          <a:p>
            <a:pPr algn="l"/>
            <a:endParaRPr lang="bs-Latn-BA" b="0" i="0" dirty="0">
              <a:solidFill>
                <a:srgbClr val="212529"/>
              </a:solidFill>
              <a:effectLst/>
              <a:latin typeface="-apple-system"/>
            </a:endParaRPr>
          </a:p>
          <a:p>
            <a:pPr algn="l"/>
            <a:endParaRPr lang="bs-Latn-BA" dirty="0">
              <a:solidFill>
                <a:srgbClr val="212529"/>
              </a:solidFill>
              <a:latin typeface="-apple-system"/>
            </a:endParaRPr>
          </a:p>
          <a:p>
            <a:pPr algn="l"/>
            <a:endParaRPr lang="bs-Latn-BA" b="0" i="0" dirty="0">
              <a:solidFill>
                <a:srgbClr val="212529"/>
              </a:solidFill>
              <a:effectLst/>
              <a:latin typeface="-apple-system"/>
            </a:endParaRPr>
          </a:p>
        </p:txBody>
      </p:sp>
      <p:sp>
        <p:nvSpPr>
          <p:cNvPr id="8" name="Pravougaonik: zaoblјeni uglovi 7">
            <a:extLst>
              <a:ext uri="{FF2B5EF4-FFF2-40B4-BE49-F238E27FC236}">
                <a16:creationId xmlns:a16="http://schemas.microsoft.com/office/drawing/2014/main" id="{69CC3A63-FAC4-0C85-DC9C-81E3C6375F47}"/>
              </a:ext>
            </a:extLst>
          </p:cNvPr>
          <p:cNvSpPr/>
          <p:nvPr/>
        </p:nvSpPr>
        <p:spPr>
          <a:xfrm>
            <a:off x="5849070" y="952567"/>
            <a:ext cx="3066330" cy="22715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39700" indent="0" algn="just">
              <a:buNone/>
            </a:pPr>
            <a:r>
              <a:rPr lang="bs-Latn-BA" sz="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bs-Latn-BA" sz="12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Vršnjačko nasilje-NEMA ŠANSE“ </a:t>
            </a:r>
            <a:r>
              <a:rPr lang="bs-Latn-BA" sz="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(KVIZ)</a:t>
            </a:r>
          </a:p>
          <a:p>
            <a:pPr marL="139700" indent="0" algn="just">
              <a:buNone/>
            </a:pPr>
            <a:r>
              <a:rPr lang="bs-Latn-BA" sz="1200" b="0" i="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Projekat</a:t>
            </a:r>
            <a:r>
              <a:rPr lang="bs-Latn-BA" sz="12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realizuje uz podršku Regionalnog programa lokalne demokratije na Zapadnom Balkanu </a:t>
            </a:r>
            <a:r>
              <a:rPr lang="bs-Latn-BA" sz="1200" b="0" i="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ReLOaD</a:t>
            </a:r>
            <a:r>
              <a:rPr lang="bs-Latn-BA" sz="12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koji finansira Evropska unija, a implementira Razvojni program Ujedinjenih nacija – </a:t>
            </a:r>
            <a:r>
              <a:rPr lang="bs-Latn-BA" sz="1200" b="0" i="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UNDP.„Centar</a:t>
            </a:r>
            <a:r>
              <a:rPr lang="bs-Latn-BA" sz="12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za razvoj omladinskog aktivizma“ (Ministarstvo za </a:t>
            </a:r>
            <a:r>
              <a:rPr lang="bs-Latn-BA" sz="1200" b="0" i="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odoj</a:t>
            </a:r>
            <a:r>
              <a:rPr lang="bs-Latn-BA" sz="12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obrazovanje KS)</a:t>
            </a:r>
            <a:endParaRPr lang="bs-Latn-BA" sz="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Pravougaonik: zaoblјeni uglovi 8">
            <a:extLst>
              <a:ext uri="{FF2B5EF4-FFF2-40B4-BE49-F238E27FC236}">
                <a16:creationId xmlns:a16="http://schemas.microsoft.com/office/drawing/2014/main" id="{ED15D819-1727-FCC2-34D4-85198C6881ED}"/>
              </a:ext>
            </a:extLst>
          </p:cNvPr>
          <p:cNvSpPr/>
          <p:nvPr/>
        </p:nvSpPr>
        <p:spPr>
          <a:xfrm>
            <a:off x="311700" y="3319808"/>
            <a:ext cx="5334720" cy="17551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bs-Latn-BA" sz="1200" b="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Vršnjačko nasilje u BiH u porastu: Je li sistem zakazao?</a:t>
            </a:r>
          </a:p>
          <a:p>
            <a:pPr algn="just"/>
            <a:r>
              <a:rPr lang="bs-Latn-BA" sz="12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dok iz Institucije </a:t>
            </a:r>
            <a:r>
              <a:rPr lang="bs-Latn-BA" sz="1200" b="0" i="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ombudsmana</a:t>
            </a:r>
            <a:r>
              <a:rPr lang="bs-Latn-BA" sz="12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za ljudska prava BiH ističu da zaprimljene žalbe građana, ali i kontinuirano </a:t>
            </a:r>
            <a:r>
              <a:rPr lang="bs-Latn-BA" sz="1200" b="0" i="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praćenje</a:t>
            </a:r>
            <a:r>
              <a:rPr lang="bs-Latn-BA" sz="12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izvještavanja medija o aktuelnim dešavanjima u društvu, ukazuju na porast vršnjačkog nasilja, u BiH ne postoji statistika o broju slučajeva vršnjačkog nasilja niti jedinstven pristup ovom problemu, kao ni usaglašenost propisa, a osim emocionalnog i fizičkog, sve je prisutnije i nasilje u digitalnom </a:t>
            </a:r>
            <a:r>
              <a:rPr lang="bs-Latn-BA" sz="1200" b="0" i="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okruženju</a:t>
            </a:r>
            <a:r>
              <a:rPr lang="bs-Latn-BA" sz="12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s-Latn-BA" sz="1200" b="0" i="0" dirty="0" err="1">
                <a:solidFill>
                  <a:srgbClr val="607D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a:t>
            </a:r>
            <a:r>
              <a:rPr lang="bs-Latn-BA" sz="1200" b="0" i="0" dirty="0">
                <a:solidFill>
                  <a:srgbClr val="607D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a:t>
            </a:r>
            <a:r>
              <a:rPr lang="bs-Latn-BA" sz="1200" b="0" i="0" dirty="0" err="1">
                <a:solidFill>
                  <a:srgbClr val="607D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istinomjer.ba</a:t>
            </a:r>
            <a:r>
              <a:rPr lang="bs-Latn-BA" sz="1200" b="0" i="0" dirty="0">
                <a:solidFill>
                  <a:srgbClr val="607D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a:t>
            </a:r>
            <a:r>
              <a:rPr lang="bs-Latn-BA" sz="1200" b="0" i="0" dirty="0" err="1">
                <a:solidFill>
                  <a:srgbClr val="607D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vrsnjacko</a:t>
            </a:r>
            <a:r>
              <a:rPr lang="bs-Latn-BA" sz="1200" b="0" i="0" dirty="0">
                <a:solidFill>
                  <a:srgbClr val="607D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-nasilje-u-</a:t>
            </a:r>
            <a:r>
              <a:rPr lang="bs-Latn-BA" sz="1200" b="0" i="0" dirty="0" err="1">
                <a:solidFill>
                  <a:srgbClr val="607D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bih-u</a:t>
            </a:r>
            <a:r>
              <a:rPr lang="bs-Latn-BA" sz="12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-porastu-je-li-sistem-zakazao/</a:t>
            </a:r>
            <a:r>
              <a:rPr lang="bs-Latn-BA" sz="12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6.2.2023.)</a:t>
            </a:r>
          </a:p>
        </p:txBody>
      </p:sp>
      <p:sp>
        <p:nvSpPr>
          <p:cNvPr id="10" name="Pravougaonik: zaoblјeni uglovi 9">
            <a:extLst>
              <a:ext uri="{FF2B5EF4-FFF2-40B4-BE49-F238E27FC236}">
                <a16:creationId xmlns:a16="http://schemas.microsoft.com/office/drawing/2014/main" id="{191B5427-9D93-B795-3475-DF5DD740D159}"/>
              </a:ext>
            </a:extLst>
          </p:cNvPr>
          <p:cNvSpPr/>
          <p:nvPr/>
        </p:nvSpPr>
        <p:spPr>
          <a:xfrm>
            <a:off x="228600" y="952566"/>
            <a:ext cx="5417820" cy="22748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39700" indent="0" algn="just">
              <a:buNone/>
            </a:pPr>
            <a:r>
              <a:rPr lang="bs-Latn-BA" sz="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„Nasilje ima razarajući uticaj na djecu. Pored neposrednih rizika za njihov život i fizičko zdravlje, nasilje ugrožava emocionalnu dobrobit djece i njihovu perspektivu. Nasilje se, </a:t>
            </a:r>
            <a:r>
              <a:rPr lang="bs-Latn-BA" sz="1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takođe</a:t>
            </a:r>
            <a:r>
              <a:rPr lang="bs-Latn-BA" sz="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može prenijeti iz jedne generacije u drugu, jer djeca koja pretrpe nasilje mogu steći utisak da je takvo </a:t>
            </a:r>
            <a:r>
              <a:rPr lang="bs-Latn-BA" sz="1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ponašanje</a:t>
            </a:r>
            <a:r>
              <a:rPr lang="bs-Latn-BA" sz="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"normalno" i društveno prihvatljivo.</a:t>
            </a:r>
          </a:p>
          <a:p>
            <a:pPr marL="139700" indent="0" algn="just">
              <a:buNone/>
            </a:pPr>
            <a:endParaRPr lang="bs-Latn-BA" sz="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39700" indent="0" algn="just">
              <a:buNone/>
            </a:pPr>
            <a:r>
              <a:rPr lang="bs-Latn-BA" sz="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Konvencija o pravima djeteta poziva države da zaštite djecu od svih oblika fizičkog ili mentalnog nasilja, zlostavljanja, zanemarivanja ili nemarnog postupanja, maltretiranja ili eksploatacije.“ (</a:t>
            </a:r>
            <a:r>
              <a:rPr lang="bs-Latn-BA" sz="10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a:t>
            </a:r>
            <a:r>
              <a:rPr lang="bs-Latn-BA" sz="1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bs-Latn-BA" sz="10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www.unicef.org</a:t>
            </a:r>
            <a:r>
              <a:rPr lang="bs-Latn-BA" sz="1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/bih/</a:t>
            </a:r>
            <a:r>
              <a:rPr lang="bs-Latn-BA" sz="10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pri%C4%8De</a:t>
            </a:r>
            <a:r>
              <a:rPr lang="bs-Latn-BA" sz="1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bs-Latn-BA" sz="10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veza-izme%C4%91u</a:t>
            </a:r>
            <a:r>
              <a:rPr lang="bs-Latn-BA" sz="1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bs-Latn-BA" sz="10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C5%A1kola-i-vr%C5%A1nja%C4%8Dkog-nasiljaUNICEF</a:t>
            </a:r>
            <a:r>
              <a:rPr lang="bs-Latn-BA" sz="1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BiH) </a:t>
            </a:r>
          </a:p>
          <a:p>
            <a:pPr marL="139700" indent="0">
              <a:buNone/>
            </a:pPr>
            <a:endParaRPr lang="bs-Latn-BA" dirty="0"/>
          </a:p>
        </p:txBody>
      </p:sp>
      <p:sp>
        <p:nvSpPr>
          <p:cNvPr id="11" name="Pravougaonik: zaoblјeni uglovi 10">
            <a:extLst>
              <a:ext uri="{FF2B5EF4-FFF2-40B4-BE49-F238E27FC236}">
                <a16:creationId xmlns:a16="http://schemas.microsoft.com/office/drawing/2014/main" id="{9FD3DD50-0FD1-74D3-48ED-CF4D9337F1EF}"/>
              </a:ext>
            </a:extLst>
          </p:cNvPr>
          <p:cNvSpPr/>
          <p:nvPr/>
        </p:nvSpPr>
        <p:spPr>
          <a:xfrm>
            <a:off x="5963370" y="3276816"/>
            <a:ext cx="2868930" cy="17981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bs-Latn-BA" sz="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s-Latn-BA" sz="12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 TOLERANCIJE NASILJA U ŠKOLI“</a:t>
            </a:r>
          </a:p>
          <a:p>
            <a:pPr algn="just"/>
            <a:r>
              <a:rPr lang="bs-Latn-BA" sz="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Vodič kroz Protokol o postupanju u slučaju nasilja u školi za djecu/mlade, roditelje i nastavno osoblje (http://</a:t>
            </a:r>
            <a:r>
              <a:rPr lang="bs-Latn-BA" sz="1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tpo.ba</a:t>
            </a:r>
            <a:r>
              <a:rPr lang="bs-Latn-BA" sz="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/b/dokument/</a:t>
            </a:r>
            <a:r>
              <a:rPr lang="bs-Latn-BA" sz="12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Nula%20posto%20tolerancije%20nasilju%20u%20skoli.pdf</a:t>
            </a:r>
            <a:r>
              <a:rPr lang="bs-Latn-BA" sz="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3" name="Naslov 12">
            <a:extLst>
              <a:ext uri="{FF2B5EF4-FFF2-40B4-BE49-F238E27FC236}">
                <a16:creationId xmlns:a16="http://schemas.microsoft.com/office/drawing/2014/main" id="{47931994-350A-0308-9512-CC4643FFBECE}"/>
              </a:ext>
            </a:extLst>
          </p:cNvPr>
          <p:cNvSpPr>
            <a:spLocks noGrp="1"/>
          </p:cNvSpPr>
          <p:nvPr>
            <p:ph type="title"/>
          </p:nvPr>
        </p:nvSpPr>
        <p:spPr>
          <a:xfrm>
            <a:off x="311700" y="315925"/>
            <a:ext cx="8520600" cy="595236"/>
          </a:xfrm>
        </p:spPr>
        <p:txBody>
          <a:bodyPr>
            <a:normAutofit fontScale="90000"/>
          </a:bodyPr>
          <a:lstStyle/>
          <a:p>
            <a:pPr algn="ctr"/>
            <a:r>
              <a:rPr lang="bs-Latn-BA"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NEKE OD ČINJENICA</a:t>
            </a:r>
          </a:p>
        </p:txBody>
      </p:sp>
      <p:sp>
        <p:nvSpPr>
          <p:cNvPr id="2" name="Oblačić s mislima: oblak 1">
            <a:extLst>
              <a:ext uri="{FF2B5EF4-FFF2-40B4-BE49-F238E27FC236}">
                <a16:creationId xmlns:a16="http://schemas.microsoft.com/office/drawing/2014/main" id="{0CF2654F-C96F-3409-A91A-16A1728FF979}"/>
              </a:ext>
            </a:extLst>
          </p:cNvPr>
          <p:cNvSpPr/>
          <p:nvPr/>
        </p:nvSpPr>
        <p:spPr>
          <a:xfrm>
            <a:off x="7338060" y="95516"/>
            <a:ext cx="1577340" cy="55599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s-Latn-BA" sz="1000" b="1" u="sng" dirty="0">
                <a:solidFill>
                  <a:srgbClr val="FF99FF"/>
                </a:solidFill>
                <a:effectLst>
                  <a:outerShdw blurRad="38100" dist="38100" dir="2700000" algn="tl">
                    <a:srgbClr val="000000">
                      <a:alpha val="43137"/>
                    </a:srgbClr>
                  </a:outerShdw>
                </a:effectLst>
              </a:rPr>
              <a:t>RAZGOVOR</a:t>
            </a:r>
          </a:p>
        </p:txBody>
      </p:sp>
    </p:spTree>
    <p:extLst>
      <p:ext uri="{BB962C8B-B14F-4D97-AF65-F5344CB8AC3E}">
        <p14:creationId xmlns:p14="http://schemas.microsoft.com/office/powerpoint/2010/main" val="230280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1FF756-6200-DC62-D89A-270C68AE0FE5}"/>
              </a:ext>
            </a:extLst>
          </p:cNvPr>
          <p:cNvSpPr>
            <a:spLocks noGrp="1"/>
          </p:cNvSpPr>
          <p:nvPr>
            <p:ph type="title"/>
          </p:nvPr>
        </p:nvSpPr>
        <p:spPr/>
        <p:txBody>
          <a:bodyPr>
            <a:normAutofit/>
          </a:bodyPr>
          <a:lstStyle/>
          <a:p>
            <a:pPr algn="ct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VRSTE NASILJA:</a:t>
            </a:r>
          </a:p>
        </p:txBody>
      </p:sp>
      <p:sp>
        <p:nvSpPr>
          <p:cNvPr id="3" name="Rezervirano mjesto teksta 2">
            <a:extLst>
              <a:ext uri="{FF2B5EF4-FFF2-40B4-BE49-F238E27FC236}">
                <a16:creationId xmlns:a16="http://schemas.microsoft.com/office/drawing/2014/main" id="{9417927F-C55F-5A49-6178-88C28E052D07}"/>
              </a:ext>
            </a:extLst>
          </p:cNvPr>
          <p:cNvSpPr>
            <a:spLocks noGrp="1"/>
          </p:cNvSpPr>
          <p:nvPr>
            <p:ph type="body" idx="1"/>
          </p:nvPr>
        </p:nvSpPr>
        <p:spPr>
          <a:xfrm>
            <a:off x="311700" y="1225224"/>
            <a:ext cx="3999900" cy="3602349"/>
          </a:xfrm>
        </p:spPr>
        <p:txBody>
          <a:bodyPr/>
          <a:lstStyle/>
          <a:p>
            <a:pPr marL="139700" marR="0" lvl="0" indent="0" algn="just" defTabSz="914400" rtl="0" eaLnBrk="1" fontAlgn="auto" latinLnBrk="0" hangingPunct="1">
              <a:lnSpc>
                <a:spcPct val="115000"/>
              </a:lnSpc>
              <a:spcBef>
                <a:spcPts val="0"/>
              </a:spcBef>
              <a:spcAft>
                <a:spcPts val="0"/>
              </a:spcAft>
              <a:buClr>
                <a:srgbClr val="000000"/>
              </a:buClr>
              <a:buSzPts val="1400"/>
              <a:buNone/>
              <a:tabLst/>
              <a:defRPr/>
            </a:pPr>
            <a:r>
              <a:rPr kumimoji="0" lang="bs-Latn-BA" sz="1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1. </a:t>
            </a:r>
            <a:r>
              <a:rPr kumimoji="0" lang="bs-Latn-BA" sz="1400" b="1"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DIRKETNO</a:t>
            </a:r>
            <a:endParaRPr kumimoji="0" lang="bs-Latn-BA" sz="1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endParaRPr>
          </a:p>
          <a:p>
            <a:pPr marL="139700" marR="0" lvl="0" indent="0" algn="just" defTabSz="914400" rtl="0" eaLnBrk="1" fontAlgn="auto" latinLnBrk="0" hangingPunct="1">
              <a:lnSpc>
                <a:spcPct val="115000"/>
              </a:lnSpc>
              <a:spcBef>
                <a:spcPts val="0"/>
              </a:spcBef>
              <a:spcAft>
                <a:spcPts val="0"/>
              </a:spcAft>
              <a:buClr>
                <a:srgbClr val="000000"/>
              </a:buClr>
              <a:buSzPts val="1400"/>
              <a:buNone/>
              <a:tabLst/>
              <a:defRPr/>
            </a:pPr>
            <a:r>
              <a:rPr kumimoji="0" lang="bs-Latn-BA" sz="1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Direktno nasilje </a:t>
            </a:r>
            <a:r>
              <a:rPr kumimoji="0" lang="bs-Latn-BA" sz="1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(fizički sukobi)</a:t>
            </a:r>
          </a:p>
          <a:p>
            <a:pPr marL="139700" marR="0" lvl="0" indent="0" algn="just" defTabSz="914400" rtl="0" eaLnBrk="1" fontAlgn="auto" latinLnBrk="0" hangingPunct="1">
              <a:lnSpc>
                <a:spcPct val="115000"/>
              </a:lnSpc>
              <a:spcBef>
                <a:spcPts val="0"/>
              </a:spcBef>
              <a:spcAft>
                <a:spcPts val="0"/>
              </a:spcAft>
              <a:buClr>
                <a:srgbClr val="000000"/>
              </a:buClr>
              <a:buSzPts val="1400"/>
              <a:buNone/>
              <a:tabLst/>
              <a:defRPr/>
            </a:pPr>
            <a:r>
              <a:rPr kumimoji="0" lang="bs-Latn-BA" sz="1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2. KROZ STRUKTURE DRUŠTVA ILI </a:t>
            </a:r>
            <a:r>
              <a:rPr kumimoji="0" lang="bs-Latn-BA" sz="1400" b="1"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INSTITUACIJE</a:t>
            </a:r>
            <a:r>
              <a:rPr kumimoji="0" lang="bs-Latn-BA" sz="1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 </a:t>
            </a:r>
          </a:p>
          <a:p>
            <a:pPr marL="139700" marR="0" lvl="0" indent="0" algn="just" defTabSz="914400" rtl="0" eaLnBrk="1" fontAlgn="auto" latinLnBrk="0" hangingPunct="1">
              <a:lnSpc>
                <a:spcPct val="115000"/>
              </a:lnSpc>
              <a:spcBef>
                <a:spcPts val="0"/>
              </a:spcBef>
              <a:spcAft>
                <a:spcPts val="0"/>
              </a:spcAft>
              <a:buClr>
                <a:srgbClr val="000000"/>
              </a:buClr>
              <a:buSzPts val="1400"/>
              <a:buNone/>
              <a:tabLst/>
              <a:defRPr/>
            </a:pPr>
            <a:r>
              <a:rPr kumimoji="0" lang="bs-Latn-BA" sz="1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Strukturalno nasilje </a:t>
            </a:r>
            <a:r>
              <a:rPr kumimoji="0" lang="bs-Latn-BA" sz="1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(kroz strukture u formi </a:t>
            </a:r>
            <a:r>
              <a:rPr kumimoji="0" lang="bs-Latn-BA" sz="1400" b="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diskiminacije</a:t>
            </a:r>
            <a:r>
              <a:rPr kumimoji="0" lang="bs-Latn-BA" sz="1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 </a:t>
            </a:r>
            <a:r>
              <a:rPr kumimoji="0" lang="bs-Latn-BA" sz="1400" b="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mobinga</a:t>
            </a:r>
            <a:r>
              <a:rPr kumimoji="0" lang="bs-Latn-BA" sz="1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 dvostrukog postupanja)</a:t>
            </a:r>
          </a:p>
          <a:p>
            <a:pPr marL="139700" marR="0" lvl="0" indent="0" algn="just" defTabSz="914400" rtl="0" eaLnBrk="1" fontAlgn="auto" latinLnBrk="0" hangingPunct="1">
              <a:lnSpc>
                <a:spcPct val="115000"/>
              </a:lnSpc>
              <a:spcBef>
                <a:spcPts val="0"/>
              </a:spcBef>
              <a:spcAft>
                <a:spcPts val="0"/>
              </a:spcAft>
              <a:buClr>
                <a:srgbClr val="000000"/>
              </a:buClr>
              <a:buSzPts val="1400"/>
              <a:buNone/>
              <a:tabLst/>
              <a:defRPr/>
            </a:pPr>
            <a:r>
              <a:rPr kumimoji="0" lang="bs-Latn-BA" sz="1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3. KROZ KULTURU</a:t>
            </a:r>
          </a:p>
          <a:p>
            <a:pPr marL="139700" marR="0" lvl="0" indent="0" algn="just" defTabSz="914400" rtl="0" eaLnBrk="1" fontAlgn="auto" latinLnBrk="0" hangingPunct="1">
              <a:lnSpc>
                <a:spcPct val="115000"/>
              </a:lnSpc>
              <a:spcBef>
                <a:spcPts val="0"/>
              </a:spcBef>
              <a:spcAft>
                <a:spcPts val="0"/>
              </a:spcAft>
              <a:buClr>
                <a:srgbClr val="000000"/>
              </a:buClr>
              <a:buSzPts val="1400"/>
              <a:buNone/>
              <a:tabLst/>
              <a:defRPr/>
            </a:pPr>
            <a:r>
              <a:rPr kumimoji="0" lang="bs-Latn-BA" sz="1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Kulturno nasilje </a:t>
            </a:r>
            <a:r>
              <a:rPr kumimoji="0" lang="bs-Latn-BA" sz="1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 kroz jezik, muziku, </a:t>
            </a:r>
            <a:r>
              <a:rPr kumimoji="0" lang="bs-Latn-BA" sz="1400" b="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književnost</a:t>
            </a:r>
            <a:r>
              <a:rPr kumimoji="0" lang="bs-Latn-BA" sz="1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Open Sans"/>
              </a:rPr>
              <a:t>)</a:t>
            </a:r>
          </a:p>
          <a:p>
            <a:pPr marL="482600" marR="0" lvl="0" indent="-342900" algn="just" defTabSz="914400" rtl="0" eaLnBrk="1" fontAlgn="auto" latinLnBrk="0" hangingPunct="1">
              <a:lnSpc>
                <a:spcPct val="115000"/>
              </a:lnSpc>
              <a:spcBef>
                <a:spcPts val="0"/>
              </a:spcBef>
              <a:spcAft>
                <a:spcPts val="0"/>
              </a:spcAft>
              <a:buClr>
                <a:srgbClr val="000000"/>
              </a:buClr>
              <a:buSzPts val="1400"/>
              <a:buFont typeface="+mj-lt"/>
              <a:buAutoNum type="arabicPeriod"/>
              <a:tabLst/>
              <a:defRPr/>
            </a:pPr>
            <a:endParaRPr lang="bs-Latn-BA" dirty="0">
              <a:solidFill>
                <a:srgbClr val="002060"/>
              </a:solidFill>
            </a:endParaRPr>
          </a:p>
          <a:p>
            <a:pPr marL="482600" marR="0" lvl="0" indent="-342900" algn="just" defTabSz="914400" rtl="0" eaLnBrk="1" fontAlgn="auto" latinLnBrk="0" hangingPunct="1">
              <a:lnSpc>
                <a:spcPct val="115000"/>
              </a:lnSpc>
              <a:spcBef>
                <a:spcPts val="0"/>
              </a:spcBef>
              <a:spcAft>
                <a:spcPts val="0"/>
              </a:spcAft>
              <a:buClr>
                <a:srgbClr val="000000"/>
              </a:buClr>
              <a:buSzPts val="1400"/>
              <a:buFont typeface="+mj-lt"/>
              <a:buAutoNum type="arabicPeriod"/>
              <a:tabLst/>
              <a:defRPr/>
            </a:pPr>
            <a:endParaRPr kumimoji="0" lang="bs-Latn-BA" sz="1400" b="0" i="0" u="none" strike="noStrike" kern="0" cap="none" spc="0" normalizeH="0" baseline="0" noProof="0" dirty="0">
              <a:ln>
                <a:noFill/>
              </a:ln>
              <a:solidFill>
                <a:srgbClr val="002060"/>
              </a:solidFill>
              <a:effectLst/>
              <a:uLnTx/>
              <a:uFillTx/>
              <a:latin typeface="Open Sans"/>
              <a:ea typeface="Open Sans"/>
              <a:cs typeface="Open Sans"/>
              <a:sym typeface="Open Sans"/>
            </a:endParaRPr>
          </a:p>
          <a:p>
            <a:pPr marL="482600" marR="0" lvl="0" indent="-342900" algn="just" defTabSz="914400" rtl="0" eaLnBrk="1" fontAlgn="auto" latinLnBrk="0" hangingPunct="1">
              <a:lnSpc>
                <a:spcPct val="115000"/>
              </a:lnSpc>
              <a:spcBef>
                <a:spcPts val="0"/>
              </a:spcBef>
              <a:spcAft>
                <a:spcPts val="0"/>
              </a:spcAft>
              <a:buClr>
                <a:srgbClr val="000000"/>
              </a:buClr>
              <a:buSzPts val="1400"/>
              <a:buFont typeface="+mj-lt"/>
              <a:buAutoNum type="arabicPeriod"/>
              <a:tabLst/>
              <a:defRPr/>
            </a:pPr>
            <a:endParaRPr kumimoji="0" lang="bs-Latn-BA" sz="1400" b="0" i="0" u="none" strike="noStrike" kern="0" cap="none" spc="0" normalizeH="0" baseline="0" noProof="0" dirty="0">
              <a:ln>
                <a:noFill/>
              </a:ln>
              <a:solidFill>
                <a:srgbClr val="002060"/>
              </a:solidFill>
              <a:effectLst/>
              <a:uLnTx/>
              <a:uFillTx/>
              <a:latin typeface="Open Sans"/>
              <a:ea typeface="Open Sans"/>
              <a:cs typeface="Open Sans"/>
              <a:sym typeface="Open Sans"/>
            </a:endParaRPr>
          </a:p>
          <a:p>
            <a:pPr marL="139700" indent="0">
              <a:buNone/>
            </a:pPr>
            <a:endParaRPr lang="bs-Latn-BA" dirty="0"/>
          </a:p>
        </p:txBody>
      </p:sp>
      <p:pic>
        <p:nvPicPr>
          <p:cNvPr id="5" name="Slika 4">
            <a:extLst>
              <a:ext uri="{FF2B5EF4-FFF2-40B4-BE49-F238E27FC236}">
                <a16:creationId xmlns:a16="http://schemas.microsoft.com/office/drawing/2014/main" id="{77B0FFCF-8679-4601-8C62-134760188780}"/>
              </a:ext>
            </a:extLst>
          </p:cNvPr>
          <p:cNvPicPr>
            <a:picLocks noChangeAspect="1"/>
          </p:cNvPicPr>
          <p:nvPr/>
        </p:nvPicPr>
        <p:blipFill>
          <a:blip r:embed="rId2"/>
          <a:stretch>
            <a:fillRect/>
          </a:stretch>
        </p:blipFill>
        <p:spPr>
          <a:xfrm>
            <a:off x="5036820" y="1424039"/>
            <a:ext cx="3624030" cy="1685925"/>
          </a:xfrm>
          <a:prstGeom prst="rect">
            <a:avLst/>
          </a:prstGeom>
          <a:ln>
            <a:noFill/>
          </a:ln>
          <a:effectLst>
            <a:outerShdw blurRad="292100" dist="139700" dir="2700000" algn="tl" rotWithShape="0">
              <a:srgbClr val="333333">
                <a:alpha val="65000"/>
              </a:srgbClr>
            </a:outerShdw>
          </a:effectLst>
        </p:spPr>
      </p:pic>
      <p:sp>
        <p:nvSpPr>
          <p:cNvPr id="9" name="Oblačić s mislima: oblak 8">
            <a:extLst>
              <a:ext uri="{FF2B5EF4-FFF2-40B4-BE49-F238E27FC236}">
                <a16:creationId xmlns:a16="http://schemas.microsoft.com/office/drawing/2014/main" id="{0E1C8A6F-8E35-9457-639F-BAD0E271CA8A}"/>
              </a:ext>
            </a:extLst>
          </p:cNvPr>
          <p:cNvSpPr/>
          <p:nvPr/>
        </p:nvSpPr>
        <p:spPr>
          <a:xfrm>
            <a:off x="3394710" y="3386779"/>
            <a:ext cx="3624030" cy="1440795"/>
          </a:xfrm>
          <a:prstGeom prst="cloudCallout">
            <a:avLst>
              <a:gd name="adj1" fmla="val -90254"/>
              <a:gd name="adj2" fmla="val 2285"/>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s-Latn-BA" b="1" dirty="0">
                <a:solidFill>
                  <a:srgbClr val="FF99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VRŠNJAČKO NASILJE???</a:t>
            </a:r>
          </a:p>
          <a:p>
            <a:pPr algn="ctr"/>
            <a:r>
              <a:rPr lang="bs-Latn-BA" b="1" dirty="0">
                <a:solidFill>
                  <a:srgbClr val="FF99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a:t>
            </a:r>
          </a:p>
          <a:p>
            <a:pPr algn="ctr"/>
            <a:r>
              <a:rPr lang="bs-Latn-BA" b="1" dirty="0">
                <a:solidFill>
                  <a:srgbClr val="FF99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a:t>
            </a:r>
          </a:p>
          <a:p>
            <a:pPr algn="ctr"/>
            <a:r>
              <a:rPr lang="bs-Latn-BA" b="1" dirty="0">
                <a:solidFill>
                  <a:srgbClr val="FF99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Gdje prepoznajete?</a:t>
            </a:r>
          </a:p>
        </p:txBody>
      </p:sp>
    </p:spTree>
    <p:extLst>
      <p:ext uri="{BB962C8B-B14F-4D97-AF65-F5344CB8AC3E}">
        <p14:creationId xmlns:p14="http://schemas.microsoft.com/office/powerpoint/2010/main" val="281538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1FF756-6200-DC62-D89A-270C68AE0FE5}"/>
              </a:ext>
            </a:extLst>
          </p:cNvPr>
          <p:cNvSpPr>
            <a:spLocks noGrp="1"/>
          </p:cNvSpPr>
          <p:nvPr>
            <p:ph type="title"/>
          </p:nvPr>
        </p:nvSpPr>
        <p:spPr>
          <a:xfrm>
            <a:off x="311700" y="148625"/>
            <a:ext cx="8520600" cy="831300"/>
          </a:xfrm>
        </p:spPr>
        <p:txBody>
          <a:bodyPr/>
          <a:lstStyle/>
          <a:p>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KREATIVNA TRANSFORMACIJA</a:t>
            </a:r>
          </a:p>
        </p:txBody>
      </p:sp>
      <p:sp>
        <p:nvSpPr>
          <p:cNvPr id="3" name="Rezervirano mjesto teksta 2">
            <a:extLst>
              <a:ext uri="{FF2B5EF4-FFF2-40B4-BE49-F238E27FC236}">
                <a16:creationId xmlns:a16="http://schemas.microsoft.com/office/drawing/2014/main" id="{9417927F-C55F-5A49-6178-88C28E052D07}"/>
              </a:ext>
            </a:extLst>
          </p:cNvPr>
          <p:cNvSpPr>
            <a:spLocks noGrp="1"/>
          </p:cNvSpPr>
          <p:nvPr>
            <p:ph type="body" idx="1"/>
          </p:nvPr>
        </p:nvSpPr>
        <p:spPr>
          <a:xfrm>
            <a:off x="3863340" y="979925"/>
            <a:ext cx="4560570" cy="3599300"/>
          </a:xfrm>
        </p:spPr>
        <p:txBody>
          <a:bodyPr/>
          <a:lstStyle/>
          <a:p>
            <a:pPr>
              <a:lnSpc>
                <a:spcPct val="150000"/>
              </a:lnSpc>
            </a:pPr>
            <a:endPar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39700" indent="0" algn="just">
              <a:lnSpc>
                <a:spcPct val="150000"/>
              </a:lnSpc>
              <a:buNone/>
            </a:pPr>
            <a:r>
              <a:rPr lang="bs-Latn-BA"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PEDAGOGIJA MIRA</a:t>
            </a:r>
          </a:p>
          <a:p>
            <a:pPr marL="139700" indent="0" algn="just">
              <a:lnSpc>
                <a:spcPct val="150000"/>
              </a:lnSpc>
              <a:buNone/>
            </a:pP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Pedagogija mira je posrednik između </a:t>
            </a:r>
            <a:r>
              <a:rPr lang="bs-Latn-BA" b="1"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naučne teorije </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s-Latn-BA"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istraživanja</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mira i konflikta) i </a:t>
            </a:r>
            <a:r>
              <a:rPr lang="bs-Latn-BA" b="1"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prakse</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(mirovnog odgoja)…</a:t>
            </a:r>
          </a:p>
          <a:p>
            <a:pPr marL="139700" indent="0" algn="just">
              <a:lnSpc>
                <a:spcPct val="150000"/>
              </a:lnSpc>
              <a:buNone/>
            </a:pP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Mirovna pedagogija pravljenje  novih teorije i modernih modela učenja  doprinosi analiziranju konflikata  i pravilnom </a:t>
            </a:r>
            <a:r>
              <a:rPr lang="bs-Latn-BA"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ophođenju</a:t>
            </a:r>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prema nasilju.</a:t>
            </a:r>
          </a:p>
          <a:p>
            <a:endParaRPr lang="bs-Latn-BA" dirty="0"/>
          </a:p>
        </p:txBody>
      </p:sp>
      <p:pic>
        <p:nvPicPr>
          <p:cNvPr id="8" name="Slika 7">
            <a:extLst>
              <a:ext uri="{FF2B5EF4-FFF2-40B4-BE49-F238E27FC236}">
                <a16:creationId xmlns:a16="http://schemas.microsoft.com/office/drawing/2014/main" id="{E0F88F0C-177E-7510-2432-F6C2A67768A9}"/>
              </a:ext>
            </a:extLst>
          </p:cNvPr>
          <p:cNvPicPr>
            <a:picLocks noChangeAspect="1"/>
          </p:cNvPicPr>
          <p:nvPr/>
        </p:nvPicPr>
        <p:blipFill>
          <a:blip r:embed="rId2"/>
          <a:stretch>
            <a:fillRect/>
          </a:stretch>
        </p:blipFill>
        <p:spPr>
          <a:xfrm>
            <a:off x="902875" y="1314484"/>
            <a:ext cx="2194750" cy="2080225"/>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4856A903-DB3E-CCA3-ED9A-774D85EEA482}"/>
              </a:ext>
            </a:extLst>
          </p:cNvPr>
          <p:cNvSpPr txBox="1"/>
          <p:nvPr/>
        </p:nvSpPr>
        <p:spPr>
          <a:xfrm>
            <a:off x="582930" y="3880721"/>
            <a:ext cx="8397960" cy="461665"/>
          </a:xfrm>
          <a:prstGeom prst="rect">
            <a:avLst/>
          </a:prstGeom>
          <a:noFill/>
        </p:spPr>
        <p:txBody>
          <a:bodyPr wrap="square">
            <a:spAutoFit/>
          </a:bodyPr>
          <a:lstStyle/>
          <a:p>
            <a:pPr algn="just"/>
            <a:r>
              <a:rPr lang="pl-PL"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OD INDIVIDUALNOG DO DRUŠTVENOG PROBLEMA</a:t>
            </a:r>
            <a:endParaRPr lang="bs-Latn-BA"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Strelica: lijevo-desno 10">
            <a:extLst>
              <a:ext uri="{FF2B5EF4-FFF2-40B4-BE49-F238E27FC236}">
                <a16:creationId xmlns:a16="http://schemas.microsoft.com/office/drawing/2014/main" id="{0E5BA907-5C65-0510-2032-E7B44A493616}"/>
              </a:ext>
            </a:extLst>
          </p:cNvPr>
          <p:cNvSpPr/>
          <p:nvPr/>
        </p:nvSpPr>
        <p:spPr>
          <a:xfrm>
            <a:off x="1251585" y="4356854"/>
            <a:ext cx="6640830" cy="638021"/>
          </a:xfrm>
          <a:prstGeom prst="lef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bs-Latn-BA"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607020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1FF756-6200-DC62-D89A-270C68AE0FE5}"/>
              </a:ext>
            </a:extLst>
          </p:cNvPr>
          <p:cNvSpPr>
            <a:spLocks noGrp="1"/>
          </p:cNvSpPr>
          <p:nvPr>
            <p:ph type="title"/>
          </p:nvPr>
        </p:nvSpPr>
        <p:spPr>
          <a:xfrm>
            <a:off x="1817370" y="148625"/>
            <a:ext cx="7014930" cy="831300"/>
          </a:xfrm>
        </p:spPr>
        <p:txBody>
          <a:bodyPr/>
          <a:lstStyle/>
          <a:p>
            <a:r>
              <a:rPr lang="bs-Latn-BA"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MORALNA MAŠTA</a:t>
            </a:r>
          </a:p>
        </p:txBody>
      </p:sp>
      <p:sp>
        <p:nvSpPr>
          <p:cNvPr id="3" name="Rezervirano mjesto teksta 2">
            <a:extLst>
              <a:ext uri="{FF2B5EF4-FFF2-40B4-BE49-F238E27FC236}">
                <a16:creationId xmlns:a16="http://schemas.microsoft.com/office/drawing/2014/main" id="{9417927F-C55F-5A49-6178-88C28E052D07}"/>
              </a:ext>
            </a:extLst>
          </p:cNvPr>
          <p:cNvSpPr>
            <a:spLocks noGrp="1"/>
          </p:cNvSpPr>
          <p:nvPr>
            <p:ph type="body" idx="1"/>
          </p:nvPr>
        </p:nvSpPr>
        <p:spPr/>
        <p:txBody>
          <a:bodyPr/>
          <a:lstStyle/>
          <a:p>
            <a:endParaRPr lang="bs-Latn-BA" dirty="0"/>
          </a:p>
          <a:p>
            <a:endParaRPr lang="bs-Latn-BA" dirty="0"/>
          </a:p>
        </p:txBody>
      </p:sp>
      <p:sp>
        <p:nvSpPr>
          <p:cNvPr id="4" name="Rezervirano mjesto teksta 3">
            <a:extLst>
              <a:ext uri="{FF2B5EF4-FFF2-40B4-BE49-F238E27FC236}">
                <a16:creationId xmlns:a16="http://schemas.microsoft.com/office/drawing/2014/main" id="{E8C140CF-CBA3-CC79-3B45-4C6B7C430D0F}"/>
              </a:ext>
            </a:extLst>
          </p:cNvPr>
          <p:cNvSpPr>
            <a:spLocks noGrp="1"/>
          </p:cNvSpPr>
          <p:nvPr>
            <p:ph type="body" idx="2"/>
          </p:nvPr>
        </p:nvSpPr>
        <p:spPr>
          <a:xfrm>
            <a:off x="3669030" y="979925"/>
            <a:ext cx="5163270" cy="3599300"/>
          </a:xfrm>
        </p:spPr>
        <p:txBody>
          <a:bodyPr>
            <a:normAutofit/>
          </a:bodyPr>
          <a:lstStyle/>
          <a:p>
            <a:pPr marL="139700" marR="0" lvl="0" indent="0" algn="just" defTabSz="914400" rtl="0" eaLnBrk="1" fontAlgn="auto" latinLnBrk="0" hangingPunct="1">
              <a:lnSpc>
                <a:spcPct val="115000"/>
              </a:lnSpc>
              <a:spcBef>
                <a:spcPts val="0"/>
              </a:spcBef>
              <a:spcAft>
                <a:spcPts val="0"/>
              </a:spcAft>
              <a:buClr>
                <a:srgbClr val="000000"/>
              </a:buClr>
              <a:buSzPts val="1400"/>
              <a:buFont typeface="Open Sans"/>
              <a:buNone/>
              <a:tabLst/>
              <a:defRPr/>
            </a:pPr>
            <a:r>
              <a:rPr kumimoji="0" lang="bs-Latn-BA" sz="16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Transformacija je ključni princip svih programa izgradnje mira. Izgradnja mira nastoji transformirati osobe, porodice, zajednice, </a:t>
            </a:r>
            <a:r>
              <a:rPr kumimoji="0" lang="bs-Latn-BA" sz="1600" b="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preduzeća</a:t>
            </a:r>
            <a:r>
              <a:rPr kumimoji="0" lang="bs-Latn-BA" sz="16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 strukture i vlade tako što će zamijeniti destruktivno </a:t>
            </a:r>
            <a:r>
              <a:rPr kumimoji="0" lang="bs-Latn-BA" sz="1600" b="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očitovanje</a:t>
            </a:r>
            <a:r>
              <a:rPr kumimoji="0" lang="bs-Latn-BA" sz="16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 konflikta s konstruktivnim rastom i razvojem. </a:t>
            </a:r>
          </a:p>
          <a:p>
            <a:pPr marL="139700" marR="0" lvl="0" indent="0" algn="just" defTabSz="914400" rtl="0" eaLnBrk="1" fontAlgn="auto" latinLnBrk="0" hangingPunct="1">
              <a:lnSpc>
                <a:spcPct val="115000"/>
              </a:lnSpc>
              <a:spcBef>
                <a:spcPts val="0"/>
              </a:spcBef>
              <a:spcAft>
                <a:spcPts val="0"/>
              </a:spcAft>
              <a:buClr>
                <a:srgbClr val="000000"/>
              </a:buClr>
              <a:buSzPts val="1400"/>
              <a:buFont typeface="Open Sans"/>
              <a:buNone/>
              <a:tabLst/>
              <a:defRPr/>
            </a:pPr>
            <a:r>
              <a:rPr lang="bs-Latn-BA" sz="16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kumimoji="0" lang="bs-Latn-BA" sz="2000" b="1" i="1"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Glavni zadatak izgradnje mira je transformacija odnosa u kojem prestaje destruktivno </a:t>
            </a:r>
            <a:r>
              <a:rPr kumimoji="0" lang="bs-Latn-BA" sz="2000" b="1" i="1"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ponašanje</a:t>
            </a:r>
            <a:r>
              <a:rPr kumimoji="0" lang="bs-Latn-BA" sz="2000" b="1" i="1"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 a započinje zadovoljenje ljudskih potreba i zaštita ljudskih prava.“ </a:t>
            </a:r>
            <a:r>
              <a:rPr kumimoji="0" lang="bs-Latn-BA"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a:t>
            </a:r>
            <a:r>
              <a:rPr kumimoji="0" lang="bs-Latn-BA" i="1"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Moralna mašta“ </a:t>
            </a:r>
            <a:r>
              <a:rPr kumimoji="0" lang="bs-Latn-BA"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J.Pol</a:t>
            </a:r>
            <a:r>
              <a:rPr kumimoji="0" lang="bs-Latn-BA"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 </a:t>
            </a:r>
            <a:r>
              <a:rPr kumimoji="0" lang="bs-Latn-BA"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Lederah</a:t>
            </a:r>
            <a:r>
              <a:rPr kumimoji="0" lang="bs-Latn-BA"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Open Sans"/>
                <a:cs typeface="Times New Roman" panose="02020603050405020304" pitchFamily="18" charset="0"/>
                <a:sym typeface="Open Sans"/>
              </a:rPr>
              <a:t>)  </a:t>
            </a:r>
          </a:p>
          <a:p>
            <a:pPr marL="139700" marR="0" lvl="0" indent="0" algn="just" defTabSz="914400" rtl="0" eaLnBrk="1" fontAlgn="auto" latinLnBrk="0" hangingPunct="1">
              <a:lnSpc>
                <a:spcPct val="115000"/>
              </a:lnSpc>
              <a:spcBef>
                <a:spcPts val="0"/>
              </a:spcBef>
              <a:spcAft>
                <a:spcPts val="0"/>
              </a:spcAft>
              <a:buClr>
                <a:srgbClr val="000000"/>
              </a:buClr>
              <a:buSzPts val="1400"/>
              <a:buFont typeface="Open Sans"/>
              <a:buNone/>
              <a:tabLst/>
              <a:defRPr/>
            </a:pPr>
            <a:endParaRPr lang="bs-Latn-BA" sz="2000" b="1" dirty="0">
              <a:solidFill>
                <a:srgbClr val="78909C">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bs-Latn-BA" dirty="0"/>
          </a:p>
        </p:txBody>
      </p:sp>
      <p:pic>
        <p:nvPicPr>
          <p:cNvPr id="5" name="Slika 4">
            <a:extLst>
              <a:ext uri="{FF2B5EF4-FFF2-40B4-BE49-F238E27FC236}">
                <a16:creationId xmlns:a16="http://schemas.microsoft.com/office/drawing/2014/main" id="{987CD6E7-A70F-6376-AEE2-764874CDCA52}"/>
              </a:ext>
            </a:extLst>
          </p:cNvPr>
          <p:cNvPicPr>
            <a:picLocks noChangeAspect="1"/>
          </p:cNvPicPr>
          <p:nvPr/>
        </p:nvPicPr>
        <p:blipFill>
          <a:blip r:embed="rId2"/>
          <a:stretch>
            <a:fillRect/>
          </a:stretch>
        </p:blipFill>
        <p:spPr>
          <a:xfrm>
            <a:off x="1775826" y="2779575"/>
            <a:ext cx="1845939" cy="2301023"/>
          </a:xfrm>
          <a:prstGeom prst="rect">
            <a:avLst/>
          </a:prstGeom>
        </p:spPr>
      </p:pic>
      <p:pic>
        <p:nvPicPr>
          <p:cNvPr id="6" name="Slika 5">
            <a:extLst>
              <a:ext uri="{FF2B5EF4-FFF2-40B4-BE49-F238E27FC236}">
                <a16:creationId xmlns:a16="http://schemas.microsoft.com/office/drawing/2014/main" id="{DFB7D6C1-4ADC-E81A-A78D-303663D52049}"/>
              </a:ext>
            </a:extLst>
          </p:cNvPr>
          <p:cNvPicPr>
            <a:picLocks noChangeAspect="1"/>
          </p:cNvPicPr>
          <p:nvPr/>
        </p:nvPicPr>
        <p:blipFill>
          <a:blip r:embed="rId3"/>
          <a:stretch>
            <a:fillRect/>
          </a:stretch>
        </p:blipFill>
        <p:spPr>
          <a:xfrm>
            <a:off x="311700" y="3439530"/>
            <a:ext cx="1274174" cy="1384995"/>
          </a:xfrm>
          <a:prstGeom prst="rect">
            <a:avLst/>
          </a:prstGeom>
        </p:spPr>
      </p:pic>
      <p:sp>
        <p:nvSpPr>
          <p:cNvPr id="8" name="TextBox 7">
            <a:extLst>
              <a:ext uri="{FF2B5EF4-FFF2-40B4-BE49-F238E27FC236}">
                <a16:creationId xmlns:a16="http://schemas.microsoft.com/office/drawing/2014/main" id="{AEC3B334-7DE5-A0D9-81BB-7A1BA66A5A2F}"/>
              </a:ext>
            </a:extLst>
          </p:cNvPr>
          <p:cNvSpPr txBox="1"/>
          <p:nvPr/>
        </p:nvSpPr>
        <p:spPr>
          <a:xfrm>
            <a:off x="217170" y="1532537"/>
            <a:ext cx="2708910" cy="1200329"/>
          </a:xfrm>
          <a:prstGeom prst="rect">
            <a:avLst/>
          </a:prstGeom>
          <a:noFill/>
        </p:spPr>
        <p:txBody>
          <a:bodyPr wrap="square">
            <a:spAutoFit/>
          </a:bodyPr>
          <a:lstStyle/>
          <a:p>
            <a:pPr algn="just"/>
            <a:r>
              <a:rPr lang="bs-Latn-BA" sz="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Paul </a:t>
            </a:r>
            <a:r>
              <a:rPr lang="bs-Latn-BA" sz="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Lederach</a:t>
            </a:r>
            <a:r>
              <a:rPr lang="bs-Latn-BA" sz="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rođen 1955. godine  u SAD-u je američki profesor međunarodne izgradnje  mira. Mnogo  je pisao o rješavanju sukoba i posredovanju. Doktorirao je iz sociologije na Univerzitetu u Koloradu.</a:t>
            </a:r>
          </a:p>
        </p:txBody>
      </p:sp>
    </p:spTree>
    <p:extLst>
      <p:ext uri="{BB962C8B-B14F-4D97-AF65-F5344CB8AC3E}">
        <p14:creationId xmlns:p14="http://schemas.microsoft.com/office/powerpoint/2010/main" val="4291686939"/>
      </p:ext>
    </p:extLst>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1204</Words>
  <Application>Microsoft Office PowerPoint</Application>
  <PresentationFormat>On-screen Show (16:9)</PresentationFormat>
  <Paragraphs>85</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Times New Roman</vt:lpstr>
      <vt:lpstr>-apple-system</vt:lpstr>
      <vt:lpstr>Economica</vt:lpstr>
      <vt:lpstr>Open Sans</vt:lpstr>
      <vt:lpstr>Helvetica Neue</vt:lpstr>
      <vt:lpstr>Arial</vt:lpstr>
      <vt:lpstr>Wingdings</vt:lpstr>
      <vt:lpstr>Luxe</vt:lpstr>
      <vt:lpstr>RADIONICA: „Prevencija vršnjačkog nasilja u svrhu izgradnje pozitivnog mira“</vt:lpstr>
      <vt:lpstr>MIR-ZNAČAJA POZITIVNOG MIRA</vt:lpstr>
      <vt:lpstr>POTREBA ZA IZUČAVANJE MIRA</vt:lpstr>
      <vt:lpstr> AGRESIJA I NASILJE</vt:lpstr>
      <vt:lpstr>Prevencija  nasilja općenito  u svrhu izgradnje pozitivnog mira</vt:lpstr>
      <vt:lpstr>NEKE OD ČINJENICA</vt:lpstr>
      <vt:lpstr>VRSTE NASILJA:</vt:lpstr>
      <vt:lpstr>KREATIVNA TRANSFORMACIJA</vt:lpstr>
      <vt:lpstr>MORALNA MAŠTA</vt:lpstr>
      <vt:lpstr>ZNAČAJ ASERTIVNE KOMUNIKACIJE U IZGRADNJI KVALITETNIH MEĐULJUDSKIH ODNOSA</vt:lpstr>
      <vt:lpstr>PORUKA SVIMA! </vt:lpstr>
      <vt:lpstr>HVALA NA PAŽNJI!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Prevencija vršnjačkog nasilja u svrhu izgradnje pozitivnog mira</dc:title>
  <dc:creator>Marija</dc:creator>
  <cp:lastModifiedBy>Marija</cp:lastModifiedBy>
  <cp:revision>7</cp:revision>
  <cp:lastPrinted>2023-02-20T18:21:41Z</cp:lastPrinted>
  <dcterms:modified xsi:type="dcterms:W3CDTF">2023-02-21T09:41:52Z</dcterms:modified>
</cp:coreProperties>
</file>